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2.jpg" ContentType="image/png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0" r:id="rId2"/>
    <p:sldId id="300" r:id="rId3"/>
    <p:sldId id="301" r:id="rId4"/>
    <p:sldId id="302" r:id="rId5"/>
    <p:sldId id="313" r:id="rId6"/>
    <p:sldId id="303" r:id="rId7"/>
    <p:sldId id="304" r:id="rId8"/>
    <p:sldId id="305" r:id="rId9"/>
    <p:sldId id="314" r:id="rId10"/>
    <p:sldId id="278" r:id="rId11"/>
    <p:sldId id="279" r:id="rId12"/>
    <p:sldId id="280" r:id="rId13"/>
    <p:sldId id="307" r:id="rId14"/>
    <p:sldId id="272" r:id="rId15"/>
    <p:sldId id="286" r:id="rId16"/>
    <p:sldId id="288" r:id="rId17"/>
    <p:sldId id="287" r:id="rId18"/>
    <p:sldId id="311" r:id="rId19"/>
    <p:sldId id="312" r:id="rId20"/>
    <p:sldId id="285" r:id="rId21"/>
    <p:sldId id="315" r:id="rId22"/>
    <p:sldId id="284" r:id="rId23"/>
    <p:sldId id="273" r:id="rId24"/>
    <p:sldId id="294" r:id="rId25"/>
    <p:sldId id="293" r:id="rId26"/>
    <p:sldId id="292" r:id="rId27"/>
    <p:sldId id="276" r:id="rId28"/>
    <p:sldId id="274" r:id="rId29"/>
    <p:sldId id="308" r:id="rId30"/>
    <p:sldId id="309" r:id="rId31"/>
    <p:sldId id="275" r:id="rId32"/>
    <p:sldId id="296" r:id="rId33"/>
    <p:sldId id="295" r:id="rId34"/>
    <p:sldId id="256" r:id="rId35"/>
    <p:sldId id="291" r:id="rId36"/>
    <p:sldId id="282" r:id="rId37"/>
    <p:sldId id="310" r:id="rId38"/>
    <p:sldId id="316" r:id="rId39"/>
    <p:sldId id="283" r:id="rId40"/>
    <p:sldId id="281" r:id="rId41"/>
    <p:sldId id="297" r:id="rId42"/>
    <p:sldId id="298" r:id="rId43"/>
    <p:sldId id="299" r:id="rId44"/>
    <p:sldId id="277" r:id="rId4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87" autoAdjust="0"/>
  </p:normalViewPr>
  <p:slideViewPr>
    <p:cSldViewPr>
      <p:cViewPr varScale="1">
        <p:scale>
          <a:sx n="109" d="100"/>
          <a:sy n="109" d="100"/>
        </p:scale>
        <p:origin x="1416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8ZRV7KF6\Workforce%20composition_CGeor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Change in workforce composition,</a:t>
            </a:r>
            <a:r>
              <a:rPr lang="en-AU" baseline="0" dirty="0"/>
              <a:t> Australia</a:t>
            </a:r>
          </a:p>
          <a:p>
            <a:pPr>
              <a:defRPr/>
            </a:pPr>
            <a:r>
              <a:rPr lang="en-AU" sz="1200" b="0" baseline="0" dirty="0"/>
              <a:t>12 month moving average, January 2000 to October 015</a:t>
            </a:r>
            <a:endParaRPr lang="en-AU" sz="12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227487724984247E-2"/>
          <c:y val="0.14971988415241197"/>
          <c:w val="0.8975434732927513"/>
          <c:h val="0.72656846773463657"/>
        </c:manualLayout>
      </c:layout>
      <c:lineChart>
        <c:grouping val="standard"/>
        <c:varyColors val="0"/>
        <c:ser>
          <c:idx val="0"/>
          <c:order val="0"/>
          <c:tx>
            <c:strRef>
              <c:f>'[Workforce composition_CGeorge.xlsx]My workings'!$Q$3</c:f>
              <c:strCache>
                <c:ptCount val="1"/>
                <c:pt idx="0">
                  <c:v>% of workforce working full-time</c:v>
                </c:pt>
              </c:strCache>
            </c:strRef>
          </c:tx>
          <c:marker>
            <c:symbol val="none"/>
          </c:marker>
          <c:cat>
            <c:numRef>
              <c:f>'[Workforce composition_CGeorge.xlsx]My workings'!$A$119:$A$308</c:f>
              <c:numCache>
                <c:formatCode>mmm\-yyyy</c:formatCode>
                <c:ptCount val="19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</c:numCache>
            </c:numRef>
          </c:cat>
          <c:val>
            <c:numRef>
              <c:f>'[Workforce composition_CGeorge.xlsx]My workings'!$Q$119:$Q$308</c:f>
              <c:numCache>
                <c:formatCode>General</c:formatCode>
                <c:ptCount val="190"/>
                <c:pt idx="0">
                  <c:v>100</c:v>
                </c:pt>
                <c:pt idx="1">
                  <c:v>99.946656333666837</c:v>
                </c:pt>
                <c:pt idx="2">
                  <c:v>99.92520729650127</c:v>
                </c:pt>
                <c:pt idx="3">
                  <c:v>99.898937901141537</c:v>
                </c:pt>
                <c:pt idx="4">
                  <c:v>99.902772513050337</c:v>
                </c:pt>
                <c:pt idx="5">
                  <c:v>99.874087670461392</c:v>
                </c:pt>
                <c:pt idx="6">
                  <c:v>99.764752919622012</c:v>
                </c:pt>
                <c:pt idx="7">
                  <c:v>99.656499653346657</c:v>
                </c:pt>
                <c:pt idx="8">
                  <c:v>99.525986071801583</c:v>
                </c:pt>
                <c:pt idx="9">
                  <c:v>99.434780872642975</c:v>
                </c:pt>
                <c:pt idx="10">
                  <c:v>99.293463105810162</c:v>
                </c:pt>
                <c:pt idx="11">
                  <c:v>99.156699014001902</c:v>
                </c:pt>
                <c:pt idx="12">
                  <c:v>98.930946316223768</c:v>
                </c:pt>
                <c:pt idx="13">
                  <c:v>98.86109260407494</c:v>
                </c:pt>
                <c:pt idx="14">
                  <c:v>98.722698897678356</c:v>
                </c:pt>
                <c:pt idx="15">
                  <c:v>98.57468289260116</c:v>
                </c:pt>
                <c:pt idx="16">
                  <c:v>98.456375149471924</c:v>
                </c:pt>
                <c:pt idx="17">
                  <c:v>98.381004462142101</c:v>
                </c:pt>
                <c:pt idx="18">
                  <c:v>98.208441340306948</c:v>
                </c:pt>
                <c:pt idx="19">
                  <c:v>97.990781841179626</c:v>
                </c:pt>
                <c:pt idx="20">
                  <c:v>97.801613810178694</c:v>
                </c:pt>
                <c:pt idx="21">
                  <c:v>97.742756669086702</c:v>
                </c:pt>
                <c:pt idx="22">
                  <c:v>97.586555032775649</c:v>
                </c:pt>
                <c:pt idx="23">
                  <c:v>97.581813520087735</c:v>
                </c:pt>
                <c:pt idx="24">
                  <c:v>97.509920655055566</c:v>
                </c:pt>
                <c:pt idx="25">
                  <c:v>97.529516811894894</c:v>
                </c:pt>
                <c:pt idx="26">
                  <c:v>97.398007053998612</c:v>
                </c:pt>
                <c:pt idx="27">
                  <c:v>97.317920538567819</c:v>
                </c:pt>
                <c:pt idx="28">
                  <c:v>97.301643271284419</c:v>
                </c:pt>
                <c:pt idx="29">
                  <c:v>97.283369828968233</c:v>
                </c:pt>
                <c:pt idx="30">
                  <c:v>97.167209031203356</c:v>
                </c:pt>
                <c:pt idx="31">
                  <c:v>97.028847473583951</c:v>
                </c:pt>
                <c:pt idx="32">
                  <c:v>96.928538526376499</c:v>
                </c:pt>
                <c:pt idx="33">
                  <c:v>96.878187648534578</c:v>
                </c:pt>
                <c:pt idx="34">
                  <c:v>96.739104147918582</c:v>
                </c:pt>
                <c:pt idx="35">
                  <c:v>96.798515605446312</c:v>
                </c:pt>
                <c:pt idx="36">
                  <c:v>96.723040800315047</c:v>
                </c:pt>
                <c:pt idx="37">
                  <c:v>96.76487053284967</c:v>
                </c:pt>
                <c:pt idx="38">
                  <c:v>96.713758758362417</c:v>
                </c:pt>
                <c:pt idx="39">
                  <c:v>96.759793804456464</c:v>
                </c:pt>
                <c:pt idx="40">
                  <c:v>96.839433227927131</c:v>
                </c:pt>
                <c:pt idx="41">
                  <c:v>96.944283926246001</c:v>
                </c:pt>
                <c:pt idx="42">
                  <c:v>96.935052024745971</c:v>
                </c:pt>
                <c:pt idx="43">
                  <c:v>96.885801530222267</c:v>
                </c:pt>
                <c:pt idx="44">
                  <c:v>96.91842591700059</c:v>
                </c:pt>
                <c:pt idx="45">
                  <c:v>96.965301287723221</c:v>
                </c:pt>
                <c:pt idx="46">
                  <c:v>96.997351883423391</c:v>
                </c:pt>
                <c:pt idx="47">
                  <c:v>97.143735538562098</c:v>
                </c:pt>
                <c:pt idx="48">
                  <c:v>97.154128867668561</c:v>
                </c:pt>
                <c:pt idx="49">
                  <c:v>97.242630910929904</c:v>
                </c:pt>
                <c:pt idx="50">
                  <c:v>97.199190023521027</c:v>
                </c:pt>
                <c:pt idx="51">
                  <c:v>97.239015527351341</c:v>
                </c:pt>
                <c:pt idx="52">
                  <c:v>97.267898445083446</c:v>
                </c:pt>
                <c:pt idx="53">
                  <c:v>97.303793437765037</c:v>
                </c:pt>
                <c:pt idx="54">
                  <c:v>97.257073118962808</c:v>
                </c:pt>
                <c:pt idx="55">
                  <c:v>97.137931239359176</c:v>
                </c:pt>
                <c:pt idx="56">
                  <c:v>97.115084159997849</c:v>
                </c:pt>
                <c:pt idx="57">
                  <c:v>97.098008855207325</c:v>
                </c:pt>
                <c:pt idx="58">
                  <c:v>97.099718763954272</c:v>
                </c:pt>
                <c:pt idx="59">
                  <c:v>97.148922677919089</c:v>
                </c:pt>
                <c:pt idx="60">
                  <c:v>97.074751897462477</c:v>
                </c:pt>
                <c:pt idx="61">
                  <c:v>97.095211048995907</c:v>
                </c:pt>
                <c:pt idx="62">
                  <c:v>96.979006722178127</c:v>
                </c:pt>
                <c:pt idx="63">
                  <c:v>96.985277382712354</c:v>
                </c:pt>
                <c:pt idx="64">
                  <c:v>96.97579808235929</c:v>
                </c:pt>
                <c:pt idx="65">
                  <c:v>97.027039319014136</c:v>
                </c:pt>
                <c:pt idx="66">
                  <c:v>97.001224209317201</c:v>
                </c:pt>
                <c:pt idx="67">
                  <c:v>96.833222388552954</c:v>
                </c:pt>
                <c:pt idx="68">
                  <c:v>96.811848296052887</c:v>
                </c:pt>
                <c:pt idx="69">
                  <c:v>96.781402020581055</c:v>
                </c:pt>
                <c:pt idx="70">
                  <c:v>96.751370364151342</c:v>
                </c:pt>
                <c:pt idx="71">
                  <c:v>96.777750196556752</c:v>
                </c:pt>
                <c:pt idx="72">
                  <c:v>96.730597660765085</c:v>
                </c:pt>
                <c:pt idx="73">
                  <c:v>96.814068336079913</c:v>
                </c:pt>
                <c:pt idx="74">
                  <c:v>96.733053880440892</c:v>
                </c:pt>
                <c:pt idx="75">
                  <c:v>96.814460953576926</c:v>
                </c:pt>
                <c:pt idx="76">
                  <c:v>96.843757982652448</c:v>
                </c:pt>
                <c:pt idx="77">
                  <c:v>96.912129159613684</c:v>
                </c:pt>
                <c:pt idx="78">
                  <c:v>96.897493163027121</c:v>
                </c:pt>
                <c:pt idx="79">
                  <c:v>96.827853005122549</c:v>
                </c:pt>
                <c:pt idx="80">
                  <c:v>96.86824442989689</c:v>
                </c:pt>
                <c:pt idx="81">
                  <c:v>96.933969129157688</c:v>
                </c:pt>
                <c:pt idx="82">
                  <c:v>96.947894714974638</c:v>
                </c:pt>
                <c:pt idx="83">
                  <c:v>97.04524257190343</c:v>
                </c:pt>
                <c:pt idx="84">
                  <c:v>97.046064276560969</c:v>
                </c:pt>
                <c:pt idx="85">
                  <c:v>97.106579399829727</c:v>
                </c:pt>
                <c:pt idx="86">
                  <c:v>97.076266499721257</c:v>
                </c:pt>
                <c:pt idx="87">
                  <c:v>97.168957132351949</c:v>
                </c:pt>
                <c:pt idx="88">
                  <c:v>97.207339474289981</c:v>
                </c:pt>
                <c:pt idx="89">
                  <c:v>97.273214050100549</c:v>
                </c:pt>
                <c:pt idx="90">
                  <c:v>97.27738494206271</c:v>
                </c:pt>
                <c:pt idx="91">
                  <c:v>97.157881500112325</c:v>
                </c:pt>
                <c:pt idx="92">
                  <c:v>97.10838812851307</c:v>
                </c:pt>
                <c:pt idx="93">
                  <c:v>97.108093023322695</c:v>
                </c:pt>
                <c:pt idx="94">
                  <c:v>97.050125458621878</c:v>
                </c:pt>
                <c:pt idx="95">
                  <c:v>97.158495247551286</c:v>
                </c:pt>
                <c:pt idx="96">
                  <c:v>97.155343718909748</c:v>
                </c:pt>
                <c:pt idx="97">
                  <c:v>97.225491415658254</c:v>
                </c:pt>
                <c:pt idx="98">
                  <c:v>97.145093022881355</c:v>
                </c:pt>
                <c:pt idx="99">
                  <c:v>97.154422654621584</c:v>
                </c:pt>
                <c:pt idx="100">
                  <c:v>97.099191582441819</c:v>
                </c:pt>
                <c:pt idx="101">
                  <c:v>97.137232608453445</c:v>
                </c:pt>
                <c:pt idx="102">
                  <c:v>97.051244747199092</c:v>
                </c:pt>
                <c:pt idx="103">
                  <c:v>96.854561669381127</c:v>
                </c:pt>
                <c:pt idx="104">
                  <c:v>96.80683823702087</c:v>
                </c:pt>
                <c:pt idx="105">
                  <c:v>96.75452885161998</c:v>
                </c:pt>
                <c:pt idx="106">
                  <c:v>96.645366440209983</c:v>
                </c:pt>
                <c:pt idx="107">
                  <c:v>96.585709094219055</c:v>
                </c:pt>
                <c:pt idx="108">
                  <c:v>96.361190534503905</c:v>
                </c:pt>
                <c:pt idx="109">
                  <c:v>96.24760882879238</c:v>
                </c:pt>
                <c:pt idx="110">
                  <c:v>95.988775309640999</c:v>
                </c:pt>
                <c:pt idx="111">
                  <c:v>95.923098920122612</c:v>
                </c:pt>
                <c:pt idx="112">
                  <c:v>95.771029865129904</c:v>
                </c:pt>
                <c:pt idx="113">
                  <c:v>95.688572539752556</c:v>
                </c:pt>
                <c:pt idx="114">
                  <c:v>95.487154970088326</c:v>
                </c:pt>
                <c:pt idx="115">
                  <c:v>95.284996961257221</c:v>
                </c:pt>
                <c:pt idx="116">
                  <c:v>95.223589924817389</c:v>
                </c:pt>
                <c:pt idx="117">
                  <c:v>95.166478796684217</c:v>
                </c:pt>
                <c:pt idx="118">
                  <c:v>95.084637445490173</c:v>
                </c:pt>
                <c:pt idx="119">
                  <c:v>95.077022545908335</c:v>
                </c:pt>
                <c:pt idx="120">
                  <c:v>95.046872771696883</c:v>
                </c:pt>
                <c:pt idx="121">
                  <c:v>95.155466669181322</c:v>
                </c:pt>
                <c:pt idx="122">
                  <c:v>95.063079037810311</c:v>
                </c:pt>
                <c:pt idx="123">
                  <c:v>95.168508893510321</c:v>
                </c:pt>
                <c:pt idx="124">
                  <c:v>95.195981366110914</c:v>
                </c:pt>
                <c:pt idx="125">
                  <c:v>95.255868527106415</c:v>
                </c:pt>
                <c:pt idx="126">
                  <c:v>95.323644587476792</c:v>
                </c:pt>
                <c:pt idx="127">
                  <c:v>95.328835271938146</c:v>
                </c:pt>
                <c:pt idx="128">
                  <c:v>95.385612715443642</c:v>
                </c:pt>
                <c:pt idx="129">
                  <c:v>95.392828904565079</c:v>
                </c:pt>
                <c:pt idx="130">
                  <c:v>95.391542797960469</c:v>
                </c:pt>
                <c:pt idx="131">
                  <c:v>95.466005559213727</c:v>
                </c:pt>
                <c:pt idx="132">
                  <c:v>95.471950447883813</c:v>
                </c:pt>
                <c:pt idx="133">
                  <c:v>95.536651373415111</c:v>
                </c:pt>
                <c:pt idx="134">
                  <c:v>95.426441727691596</c:v>
                </c:pt>
                <c:pt idx="135">
                  <c:v>95.485306080811498</c:v>
                </c:pt>
                <c:pt idx="136">
                  <c:v>95.499908622107711</c:v>
                </c:pt>
                <c:pt idx="137">
                  <c:v>95.534283252379055</c:v>
                </c:pt>
                <c:pt idx="138">
                  <c:v>95.558743814366139</c:v>
                </c:pt>
                <c:pt idx="139">
                  <c:v>95.435748894000341</c:v>
                </c:pt>
                <c:pt idx="140">
                  <c:v>95.370930422975192</c:v>
                </c:pt>
                <c:pt idx="141">
                  <c:v>95.363322076394169</c:v>
                </c:pt>
                <c:pt idx="142">
                  <c:v>95.34778014153585</c:v>
                </c:pt>
                <c:pt idx="143">
                  <c:v>95.363223760996519</c:v>
                </c:pt>
                <c:pt idx="144">
                  <c:v>95.3308674093376</c:v>
                </c:pt>
                <c:pt idx="145">
                  <c:v>95.421396735765299</c:v>
                </c:pt>
                <c:pt idx="146">
                  <c:v>95.361416442626933</c:v>
                </c:pt>
                <c:pt idx="147">
                  <c:v>95.434366063122695</c:v>
                </c:pt>
                <c:pt idx="148">
                  <c:v>95.46092664773461</c:v>
                </c:pt>
                <c:pt idx="149">
                  <c:v>95.456568798416114</c:v>
                </c:pt>
                <c:pt idx="150">
                  <c:v>95.398631788184119</c:v>
                </c:pt>
                <c:pt idx="151">
                  <c:v>95.249569988393361</c:v>
                </c:pt>
                <c:pt idx="152">
                  <c:v>95.205536542447007</c:v>
                </c:pt>
                <c:pt idx="153">
                  <c:v>95.186145102268796</c:v>
                </c:pt>
                <c:pt idx="154">
                  <c:v>95.104983446938789</c:v>
                </c:pt>
                <c:pt idx="155">
                  <c:v>95.106955369526474</c:v>
                </c:pt>
                <c:pt idx="156">
                  <c:v>95.043814566594804</c:v>
                </c:pt>
                <c:pt idx="157">
                  <c:v>95.067743884960322</c:v>
                </c:pt>
                <c:pt idx="158">
                  <c:v>94.866831387973178</c:v>
                </c:pt>
                <c:pt idx="159">
                  <c:v>94.819130795288956</c:v>
                </c:pt>
                <c:pt idx="160">
                  <c:v>94.708711801814403</c:v>
                </c:pt>
                <c:pt idx="161">
                  <c:v>94.648697174147586</c:v>
                </c:pt>
                <c:pt idx="162">
                  <c:v>94.602475285029556</c:v>
                </c:pt>
                <c:pt idx="163">
                  <c:v>94.457865827461291</c:v>
                </c:pt>
                <c:pt idx="164">
                  <c:v>94.395590879975444</c:v>
                </c:pt>
                <c:pt idx="165">
                  <c:v>94.378418485582998</c:v>
                </c:pt>
                <c:pt idx="166">
                  <c:v>94.314753604379206</c:v>
                </c:pt>
                <c:pt idx="167">
                  <c:v>94.355245083029999</c:v>
                </c:pt>
                <c:pt idx="168">
                  <c:v>94.250781660494752</c:v>
                </c:pt>
                <c:pt idx="169">
                  <c:v>94.199509348474123</c:v>
                </c:pt>
                <c:pt idx="170">
                  <c:v>94.071035111836139</c:v>
                </c:pt>
                <c:pt idx="171">
                  <c:v>94.081057396232154</c:v>
                </c:pt>
                <c:pt idx="172">
                  <c:v>94.067667288810313</c:v>
                </c:pt>
                <c:pt idx="173">
                  <c:v>94.08962326198143</c:v>
                </c:pt>
                <c:pt idx="174">
                  <c:v>94.043306373456943</c:v>
                </c:pt>
                <c:pt idx="175">
                  <c:v>93.913572566282355</c:v>
                </c:pt>
                <c:pt idx="176">
                  <c:v>93.891534014029347</c:v>
                </c:pt>
                <c:pt idx="177">
                  <c:v>93.870988294825736</c:v>
                </c:pt>
                <c:pt idx="178">
                  <c:v>93.805042537369559</c:v>
                </c:pt>
                <c:pt idx="179">
                  <c:v>93.833283544199205</c:v>
                </c:pt>
                <c:pt idx="180">
                  <c:v>93.743520648574048</c:v>
                </c:pt>
                <c:pt idx="181">
                  <c:v>93.7524097441419</c:v>
                </c:pt>
                <c:pt idx="182">
                  <c:v>93.697376012170551</c:v>
                </c:pt>
                <c:pt idx="183">
                  <c:v>93.676339883515709</c:v>
                </c:pt>
                <c:pt idx="184">
                  <c:v>93.703555137570532</c:v>
                </c:pt>
                <c:pt idx="185">
                  <c:v>93.6771112921124</c:v>
                </c:pt>
                <c:pt idx="186">
                  <c:v>93.621267790468281</c:v>
                </c:pt>
                <c:pt idx="187">
                  <c:v>93.496140834775801</c:v>
                </c:pt>
                <c:pt idx="188">
                  <c:v>93.393731640894444</c:v>
                </c:pt>
                <c:pt idx="189">
                  <c:v>93.315709965434323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7-48B5-B136-E023E18B9667}"/>
            </c:ext>
          </c:extLst>
        </c:ser>
        <c:ser>
          <c:idx val="1"/>
          <c:order val="1"/>
          <c:tx>
            <c:strRef>
              <c:f>'[Workforce composition_CGeorge.xlsx]My workings'!$R$3</c:f>
              <c:strCache>
                <c:ptCount val="1"/>
                <c:pt idx="0">
                  <c:v>% of Males working full-time</c:v>
                </c:pt>
              </c:strCache>
            </c:strRef>
          </c:tx>
          <c:marker>
            <c:symbol val="none"/>
          </c:marker>
          <c:cat>
            <c:numRef>
              <c:f>'[Workforce composition_CGeorge.xlsx]My workings'!$A$119:$A$308</c:f>
              <c:numCache>
                <c:formatCode>mmm\-yyyy</c:formatCode>
                <c:ptCount val="19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</c:numCache>
            </c:numRef>
          </c:cat>
          <c:val>
            <c:numRef>
              <c:f>'[Workforce composition_CGeorge.xlsx]My workings'!$R$119:$R$308</c:f>
              <c:numCache>
                <c:formatCode>General</c:formatCode>
                <c:ptCount val="190"/>
                <c:pt idx="0">
                  <c:v>100</c:v>
                </c:pt>
                <c:pt idx="1">
                  <c:v>99.93641406553256</c:v>
                </c:pt>
                <c:pt idx="2">
                  <c:v>99.861197857576926</c:v>
                </c:pt>
                <c:pt idx="3">
                  <c:v>99.818792971163589</c:v>
                </c:pt>
                <c:pt idx="4">
                  <c:v>99.769419786233144</c:v>
                </c:pt>
                <c:pt idx="5">
                  <c:v>99.685835883331691</c:v>
                </c:pt>
                <c:pt idx="6">
                  <c:v>99.627515249958691</c:v>
                </c:pt>
                <c:pt idx="7">
                  <c:v>99.50414565130329</c:v>
                </c:pt>
                <c:pt idx="8">
                  <c:v>99.409460727931034</c:v>
                </c:pt>
                <c:pt idx="9">
                  <c:v>99.333786085604373</c:v>
                </c:pt>
                <c:pt idx="10">
                  <c:v>99.208883938253095</c:v>
                </c:pt>
                <c:pt idx="11">
                  <c:v>99.066761348450484</c:v>
                </c:pt>
                <c:pt idx="12">
                  <c:v>98.905318762630145</c:v>
                </c:pt>
                <c:pt idx="13">
                  <c:v>98.823888179870238</c:v>
                </c:pt>
                <c:pt idx="14">
                  <c:v>98.711845375185831</c:v>
                </c:pt>
                <c:pt idx="15">
                  <c:v>98.62868026531126</c:v>
                </c:pt>
                <c:pt idx="16">
                  <c:v>98.561174718128115</c:v>
                </c:pt>
                <c:pt idx="17">
                  <c:v>98.499954873021352</c:v>
                </c:pt>
                <c:pt idx="18">
                  <c:v>98.431464751307004</c:v>
                </c:pt>
                <c:pt idx="19">
                  <c:v>98.287025515245318</c:v>
                </c:pt>
                <c:pt idx="20">
                  <c:v>98.191032705576291</c:v>
                </c:pt>
                <c:pt idx="21">
                  <c:v>98.16750222914979</c:v>
                </c:pt>
                <c:pt idx="22">
                  <c:v>98.074141749082926</c:v>
                </c:pt>
                <c:pt idx="23">
                  <c:v>98.066748907929764</c:v>
                </c:pt>
                <c:pt idx="24">
                  <c:v>98.022783612336724</c:v>
                </c:pt>
                <c:pt idx="25">
                  <c:v>98.045328605698572</c:v>
                </c:pt>
                <c:pt idx="26">
                  <c:v>97.954467431389631</c:v>
                </c:pt>
                <c:pt idx="27">
                  <c:v>97.917124153997463</c:v>
                </c:pt>
                <c:pt idx="28">
                  <c:v>97.888522370830543</c:v>
                </c:pt>
                <c:pt idx="29">
                  <c:v>97.855646224340589</c:v>
                </c:pt>
                <c:pt idx="30">
                  <c:v>97.801314629779696</c:v>
                </c:pt>
                <c:pt idx="31">
                  <c:v>97.702192473028418</c:v>
                </c:pt>
                <c:pt idx="32">
                  <c:v>97.646774205922952</c:v>
                </c:pt>
                <c:pt idx="33">
                  <c:v>97.618193964216999</c:v>
                </c:pt>
                <c:pt idx="34">
                  <c:v>97.52768697829805</c:v>
                </c:pt>
                <c:pt idx="35">
                  <c:v>97.54920381861416</c:v>
                </c:pt>
                <c:pt idx="36">
                  <c:v>97.5221827107856</c:v>
                </c:pt>
                <c:pt idx="37">
                  <c:v>97.567830681402782</c:v>
                </c:pt>
                <c:pt idx="38">
                  <c:v>97.52863524318083</c:v>
                </c:pt>
                <c:pt idx="39">
                  <c:v>97.581802505925452</c:v>
                </c:pt>
                <c:pt idx="40">
                  <c:v>97.611194185496913</c:v>
                </c:pt>
                <c:pt idx="41">
                  <c:v>97.646087282234205</c:v>
                </c:pt>
                <c:pt idx="42">
                  <c:v>97.641348756732157</c:v>
                </c:pt>
                <c:pt idx="43">
                  <c:v>97.597943704372</c:v>
                </c:pt>
                <c:pt idx="44">
                  <c:v>97.612657908130259</c:v>
                </c:pt>
                <c:pt idx="45">
                  <c:v>97.639048351436784</c:v>
                </c:pt>
                <c:pt idx="46">
                  <c:v>97.62624791954417</c:v>
                </c:pt>
                <c:pt idx="47">
                  <c:v>97.6754556597391</c:v>
                </c:pt>
                <c:pt idx="48">
                  <c:v>97.697840044056903</c:v>
                </c:pt>
                <c:pt idx="49">
                  <c:v>97.716433112395265</c:v>
                </c:pt>
                <c:pt idx="50">
                  <c:v>97.65473089264583</c:v>
                </c:pt>
                <c:pt idx="51">
                  <c:v>97.663815236371875</c:v>
                </c:pt>
                <c:pt idx="52">
                  <c:v>97.64744544356509</c:v>
                </c:pt>
                <c:pt idx="53">
                  <c:v>97.657885839108246</c:v>
                </c:pt>
                <c:pt idx="54">
                  <c:v>97.653000410738485</c:v>
                </c:pt>
                <c:pt idx="55">
                  <c:v>97.575588235601217</c:v>
                </c:pt>
                <c:pt idx="56">
                  <c:v>97.537196469253459</c:v>
                </c:pt>
                <c:pt idx="57">
                  <c:v>97.540375076515289</c:v>
                </c:pt>
                <c:pt idx="58">
                  <c:v>97.531626030089853</c:v>
                </c:pt>
                <c:pt idx="59">
                  <c:v>97.567574208161872</c:v>
                </c:pt>
                <c:pt idx="60">
                  <c:v>97.567331000648437</c:v>
                </c:pt>
                <c:pt idx="61">
                  <c:v>97.574006819593819</c:v>
                </c:pt>
                <c:pt idx="62">
                  <c:v>97.531307466206357</c:v>
                </c:pt>
                <c:pt idx="63">
                  <c:v>97.597351334971307</c:v>
                </c:pt>
                <c:pt idx="64">
                  <c:v>97.613736746249785</c:v>
                </c:pt>
                <c:pt idx="65">
                  <c:v>97.675834115720122</c:v>
                </c:pt>
                <c:pt idx="66">
                  <c:v>97.669258729442461</c:v>
                </c:pt>
                <c:pt idx="67">
                  <c:v>97.560233978116628</c:v>
                </c:pt>
                <c:pt idx="68">
                  <c:v>97.52197094231849</c:v>
                </c:pt>
                <c:pt idx="69">
                  <c:v>97.531997941441958</c:v>
                </c:pt>
                <c:pt idx="70">
                  <c:v>97.470765299581458</c:v>
                </c:pt>
                <c:pt idx="71">
                  <c:v>97.455333844953088</c:v>
                </c:pt>
                <c:pt idx="72">
                  <c:v>97.413731644899258</c:v>
                </c:pt>
                <c:pt idx="73">
                  <c:v>97.397644048961027</c:v>
                </c:pt>
                <c:pt idx="74">
                  <c:v>97.279420730445651</c:v>
                </c:pt>
                <c:pt idx="75">
                  <c:v>97.275350146551432</c:v>
                </c:pt>
                <c:pt idx="76">
                  <c:v>97.184018523366177</c:v>
                </c:pt>
                <c:pt idx="77">
                  <c:v>97.17642151515328</c:v>
                </c:pt>
                <c:pt idx="78">
                  <c:v>97.122256329203239</c:v>
                </c:pt>
                <c:pt idx="79">
                  <c:v>97.052050402409947</c:v>
                </c:pt>
                <c:pt idx="80">
                  <c:v>97.047470858530843</c:v>
                </c:pt>
                <c:pt idx="81">
                  <c:v>97.081274193405349</c:v>
                </c:pt>
                <c:pt idx="82">
                  <c:v>97.0335034408794</c:v>
                </c:pt>
                <c:pt idx="83">
                  <c:v>97.091412866124443</c:v>
                </c:pt>
                <c:pt idx="84">
                  <c:v>97.098616932748882</c:v>
                </c:pt>
                <c:pt idx="85">
                  <c:v>97.134534895149088</c:v>
                </c:pt>
                <c:pt idx="86">
                  <c:v>97.124440469236589</c:v>
                </c:pt>
                <c:pt idx="87">
                  <c:v>97.210160947555096</c:v>
                </c:pt>
                <c:pt idx="88">
                  <c:v>97.213941530103256</c:v>
                </c:pt>
                <c:pt idx="89">
                  <c:v>97.245389305297138</c:v>
                </c:pt>
                <c:pt idx="90">
                  <c:v>97.230906676709779</c:v>
                </c:pt>
                <c:pt idx="91">
                  <c:v>97.127155976384515</c:v>
                </c:pt>
                <c:pt idx="92">
                  <c:v>97.094425692681469</c:v>
                </c:pt>
                <c:pt idx="93">
                  <c:v>97.07726326949161</c:v>
                </c:pt>
                <c:pt idx="94">
                  <c:v>97.031981000941741</c:v>
                </c:pt>
                <c:pt idx="95">
                  <c:v>97.113939400181209</c:v>
                </c:pt>
                <c:pt idx="96">
                  <c:v>97.145731048386764</c:v>
                </c:pt>
                <c:pt idx="97">
                  <c:v>97.183745073929799</c:v>
                </c:pt>
                <c:pt idx="98">
                  <c:v>97.14484218636025</c:v>
                </c:pt>
                <c:pt idx="99">
                  <c:v>97.167245812298646</c:v>
                </c:pt>
                <c:pt idx="100">
                  <c:v>97.16048496184392</c:v>
                </c:pt>
                <c:pt idx="101">
                  <c:v>97.203349063258372</c:v>
                </c:pt>
                <c:pt idx="102">
                  <c:v>97.200248818298775</c:v>
                </c:pt>
                <c:pt idx="103">
                  <c:v>97.062140570679261</c:v>
                </c:pt>
                <c:pt idx="104">
                  <c:v>97.041974610315336</c:v>
                </c:pt>
                <c:pt idx="105">
                  <c:v>96.976616808741213</c:v>
                </c:pt>
                <c:pt idx="106">
                  <c:v>96.902705099182285</c:v>
                </c:pt>
                <c:pt idx="107">
                  <c:v>96.825766041821581</c:v>
                </c:pt>
                <c:pt idx="108">
                  <c:v>96.66370052294856</c:v>
                </c:pt>
                <c:pt idx="109">
                  <c:v>96.521345086126217</c:v>
                </c:pt>
                <c:pt idx="110">
                  <c:v>96.320891327988136</c:v>
                </c:pt>
                <c:pt idx="111">
                  <c:v>96.229897594689504</c:v>
                </c:pt>
                <c:pt idx="112">
                  <c:v>96.061435184011657</c:v>
                </c:pt>
                <c:pt idx="113">
                  <c:v>95.917900985820239</c:v>
                </c:pt>
                <c:pt idx="114">
                  <c:v>95.782943231849643</c:v>
                </c:pt>
                <c:pt idx="115">
                  <c:v>95.611435479923671</c:v>
                </c:pt>
                <c:pt idx="116">
                  <c:v>95.573468801059178</c:v>
                </c:pt>
                <c:pt idx="117">
                  <c:v>95.518501059731236</c:v>
                </c:pt>
                <c:pt idx="118">
                  <c:v>95.454016049114358</c:v>
                </c:pt>
                <c:pt idx="119">
                  <c:v>95.443053175105874</c:v>
                </c:pt>
                <c:pt idx="120">
                  <c:v>95.425161727883562</c:v>
                </c:pt>
                <c:pt idx="121">
                  <c:v>95.479821104849265</c:v>
                </c:pt>
                <c:pt idx="122">
                  <c:v>95.426670946669674</c:v>
                </c:pt>
                <c:pt idx="123">
                  <c:v>95.494867170433622</c:v>
                </c:pt>
                <c:pt idx="124">
                  <c:v>95.50007831317096</c:v>
                </c:pt>
                <c:pt idx="125">
                  <c:v>95.526934958998297</c:v>
                </c:pt>
                <c:pt idx="126">
                  <c:v>95.640016005167297</c:v>
                </c:pt>
                <c:pt idx="127">
                  <c:v>95.637874058178213</c:v>
                </c:pt>
                <c:pt idx="128">
                  <c:v>95.705607417237303</c:v>
                </c:pt>
                <c:pt idx="129">
                  <c:v>95.723232506571932</c:v>
                </c:pt>
                <c:pt idx="130">
                  <c:v>95.735359705896869</c:v>
                </c:pt>
                <c:pt idx="131">
                  <c:v>95.798397404068808</c:v>
                </c:pt>
                <c:pt idx="132">
                  <c:v>95.828120925372446</c:v>
                </c:pt>
                <c:pt idx="133">
                  <c:v>95.877905641720162</c:v>
                </c:pt>
                <c:pt idx="134">
                  <c:v>95.833091134737657</c:v>
                </c:pt>
                <c:pt idx="135">
                  <c:v>95.872814684673585</c:v>
                </c:pt>
                <c:pt idx="136">
                  <c:v>95.87789600658472</c:v>
                </c:pt>
                <c:pt idx="137">
                  <c:v>95.914772134782723</c:v>
                </c:pt>
                <c:pt idx="138">
                  <c:v>95.984496073977127</c:v>
                </c:pt>
                <c:pt idx="139">
                  <c:v>95.893381980554466</c:v>
                </c:pt>
                <c:pt idx="140">
                  <c:v>95.829253350960315</c:v>
                </c:pt>
                <c:pt idx="141">
                  <c:v>95.794279007313037</c:v>
                </c:pt>
                <c:pt idx="142">
                  <c:v>95.773666637964368</c:v>
                </c:pt>
                <c:pt idx="143">
                  <c:v>95.780322745664535</c:v>
                </c:pt>
                <c:pt idx="144">
                  <c:v>95.796858627744584</c:v>
                </c:pt>
                <c:pt idx="145">
                  <c:v>95.833732558284879</c:v>
                </c:pt>
                <c:pt idx="146">
                  <c:v>95.815778784441079</c:v>
                </c:pt>
                <c:pt idx="147">
                  <c:v>95.867320921577402</c:v>
                </c:pt>
                <c:pt idx="148">
                  <c:v>95.886713756880667</c:v>
                </c:pt>
                <c:pt idx="149">
                  <c:v>95.905314839312993</c:v>
                </c:pt>
                <c:pt idx="150">
                  <c:v>95.866042058851548</c:v>
                </c:pt>
                <c:pt idx="151">
                  <c:v>95.758539622313506</c:v>
                </c:pt>
                <c:pt idx="152">
                  <c:v>95.714542207755628</c:v>
                </c:pt>
                <c:pt idx="153">
                  <c:v>95.693191950512073</c:v>
                </c:pt>
                <c:pt idx="154">
                  <c:v>95.625466375478069</c:v>
                </c:pt>
                <c:pt idx="155">
                  <c:v>95.611186007188778</c:v>
                </c:pt>
                <c:pt idx="156">
                  <c:v>95.550321778594892</c:v>
                </c:pt>
                <c:pt idx="157">
                  <c:v>95.512782627607066</c:v>
                </c:pt>
                <c:pt idx="158">
                  <c:v>95.349652759878552</c:v>
                </c:pt>
                <c:pt idx="159">
                  <c:v>95.293268852563202</c:v>
                </c:pt>
                <c:pt idx="160">
                  <c:v>95.180035251128231</c:v>
                </c:pt>
                <c:pt idx="161">
                  <c:v>95.117004124020497</c:v>
                </c:pt>
                <c:pt idx="162">
                  <c:v>95.040665628483907</c:v>
                </c:pt>
                <c:pt idx="163">
                  <c:v>94.902883335890834</c:v>
                </c:pt>
                <c:pt idx="164">
                  <c:v>94.830323289714414</c:v>
                </c:pt>
                <c:pt idx="165">
                  <c:v>94.788343853915393</c:v>
                </c:pt>
                <c:pt idx="166">
                  <c:v>94.73240452823029</c:v>
                </c:pt>
                <c:pt idx="167">
                  <c:v>94.774443719217189</c:v>
                </c:pt>
                <c:pt idx="168">
                  <c:v>94.705188174878842</c:v>
                </c:pt>
                <c:pt idx="169">
                  <c:v>94.669050933938536</c:v>
                </c:pt>
                <c:pt idx="170">
                  <c:v>94.579954853888552</c:v>
                </c:pt>
                <c:pt idx="171">
                  <c:v>94.625700473395</c:v>
                </c:pt>
                <c:pt idx="172">
                  <c:v>94.63685257404012</c:v>
                </c:pt>
                <c:pt idx="173">
                  <c:v>94.644555625882305</c:v>
                </c:pt>
                <c:pt idx="174">
                  <c:v>94.616467334734168</c:v>
                </c:pt>
                <c:pt idx="175">
                  <c:v>94.5580510743969</c:v>
                </c:pt>
                <c:pt idx="176">
                  <c:v>94.533142228506605</c:v>
                </c:pt>
                <c:pt idx="177">
                  <c:v>94.491066997757542</c:v>
                </c:pt>
                <c:pt idx="178">
                  <c:v>94.422391042315439</c:v>
                </c:pt>
                <c:pt idx="179">
                  <c:v>94.437257373233678</c:v>
                </c:pt>
                <c:pt idx="180">
                  <c:v>94.368339150308003</c:v>
                </c:pt>
                <c:pt idx="181">
                  <c:v>94.352756157883505</c:v>
                </c:pt>
                <c:pt idx="182">
                  <c:v>94.318001831756121</c:v>
                </c:pt>
                <c:pt idx="183">
                  <c:v>94.301259917883982</c:v>
                </c:pt>
                <c:pt idx="184">
                  <c:v>94.278961012155833</c:v>
                </c:pt>
                <c:pt idx="185">
                  <c:v>94.201952303344001</c:v>
                </c:pt>
                <c:pt idx="186">
                  <c:v>94.137577120347473</c:v>
                </c:pt>
                <c:pt idx="187">
                  <c:v>94.008715013246615</c:v>
                </c:pt>
                <c:pt idx="188">
                  <c:v>93.852476689884085</c:v>
                </c:pt>
                <c:pt idx="189">
                  <c:v>93.762847948739278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17-48B5-B136-E023E18B9667}"/>
            </c:ext>
          </c:extLst>
        </c:ser>
        <c:ser>
          <c:idx val="2"/>
          <c:order val="2"/>
          <c:tx>
            <c:strRef>
              <c:f>'[Workforce composition_CGeorge.xlsx]My workings'!$S$3</c:f>
              <c:strCache>
                <c:ptCount val="1"/>
                <c:pt idx="0">
                  <c:v>% of Females working full-time</c:v>
                </c:pt>
              </c:strCache>
            </c:strRef>
          </c:tx>
          <c:marker>
            <c:symbol val="none"/>
          </c:marker>
          <c:cat>
            <c:numRef>
              <c:f>'[Workforce composition_CGeorge.xlsx]My workings'!$A$119:$A$308</c:f>
              <c:numCache>
                <c:formatCode>mmm\-yyyy</c:formatCode>
                <c:ptCount val="19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</c:numCache>
            </c:numRef>
          </c:cat>
          <c:val>
            <c:numRef>
              <c:f>'[Workforce composition_CGeorge.xlsx]My workings'!$S$119:$S$308</c:f>
              <c:numCache>
                <c:formatCode>General</c:formatCode>
                <c:ptCount val="190"/>
                <c:pt idx="0">
                  <c:v>100</c:v>
                </c:pt>
                <c:pt idx="1">
                  <c:v>100.05746957198454</c:v>
                </c:pt>
                <c:pt idx="2">
                  <c:v>100.17158638478729</c:v>
                </c:pt>
                <c:pt idx="3">
                  <c:v>100.21289387163878</c:v>
                </c:pt>
                <c:pt idx="4">
                  <c:v>100.3457278894973</c:v>
                </c:pt>
                <c:pt idx="5">
                  <c:v>100.42011956314012</c:v>
                </c:pt>
                <c:pt idx="6">
                  <c:v>100.28752062648709</c:v>
                </c:pt>
                <c:pt idx="7">
                  <c:v>100.29019875014278</c:v>
                </c:pt>
                <c:pt idx="8">
                  <c:v>100.15025340416331</c:v>
                </c:pt>
                <c:pt idx="9">
                  <c:v>100.08032921266367</c:v>
                </c:pt>
                <c:pt idx="10">
                  <c:v>99.959192639711688</c:v>
                </c:pt>
                <c:pt idx="11">
                  <c:v>99.856151729570684</c:v>
                </c:pt>
                <c:pt idx="12">
                  <c:v>99.528792489076807</c:v>
                </c:pt>
                <c:pt idx="13">
                  <c:v>99.496001187354395</c:v>
                </c:pt>
                <c:pt idx="14">
                  <c:v>99.304304361513047</c:v>
                </c:pt>
                <c:pt idx="15">
                  <c:v>99.067105183986115</c:v>
                </c:pt>
                <c:pt idx="16">
                  <c:v>98.86839633622229</c:v>
                </c:pt>
                <c:pt idx="17">
                  <c:v>98.765177590763471</c:v>
                </c:pt>
                <c:pt idx="18">
                  <c:v>98.429404124822156</c:v>
                </c:pt>
                <c:pt idx="19">
                  <c:v>98.088425909943183</c:v>
                </c:pt>
                <c:pt idx="20">
                  <c:v>97.702737711446787</c:v>
                </c:pt>
                <c:pt idx="21">
                  <c:v>97.550801974864925</c:v>
                </c:pt>
                <c:pt idx="22">
                  <c:v>97.253449970585876</c:v>
                </c:pt>
                <c:pt idx="23">
                  <c:v>97.228919195570697</c:v>
                </c:pt>
                <c:pt idx="24">
                  <c:v>97.114874817279144</c:v>
                </c:pt>
                <c:pt idx="25">
                  <c:v>97.155273238324298</c:v>
                </c:pt>
                <c:pt idx="26">
                  <c:v>96.949083003018032</c:v>
                </c:pt>
                <c:pt idx="27">
                  <c:v>96.819624721161944</c:v>
                </c:pt>
                <c:pt idx="28">
                  <c:v>96.840866930034792</c:v>
                </c:pt>
                <c:pt idx="29">
                  <c:v>96.871756077478821</c:v>
                </c:pt>
                <c:pt idx="30">
                  <c:v>96.691561741710146</c:v>
                </c:pt>
                <c:pt idx="31">
                  <c:v>96.508178692930585</c:v>
                </c:pt>
                <c:pt idx="32">
                  <c:v>96.361730260863737</c:v>
                </c:pt>
                <c:pt idx="33">
                  <c:v>96.329957176842782</c:v>
                </c:pt>
                <c:pt idx="34">
                  <c:v>96.156966579702711</c:v>
                </c:pt>
                <c:pt idx="35">
                  <c:v>96.327772234538728</c:v>
                </c:pt>
                <c:pt idx="36">
                  <c:v>96.192144810978377</c:v>
                </c:pt>
                <c:pt idx="37">
                  <c:v>96.25246295682237</c:v>
                </c:pt>
                <c:pt idx="38">
                  <c:v>96.159888024706703</c:v>
                </c:pt>
                <c:pt idx="39">
                  <c:v>96.196581148899526</c:v>
                </c:pt>
                <c:pt idx="40">
                  <c:v>96.336873586154866</c:v>
                </c:pt>
                <c:pt idx="41">
                  <c:v>96.515021747622271</c:v>
                </c:pt>
                <c:pt idx="42">
                  <c:v>96.463808693226085</c:v>
                </c:pt>
                <c:pt idx="43">
                  <c:v>96.376382826733604</c:v>
                </c:pt>
                <c:pt idx="44">
                  <c:v>96.426449367090669</c:v>
                </c:pt>
                <c:pt idx="45">
                  <c:v>96.484222274344873</c:v>
                </c:pt>
                <c:pt idx="46">
                  <c:v>96.563044770504163</c:v>
                </c:pt>
                <c:pt idx="47">
                  <c:v>96.853276674754468</c:v>
                </c:pt>
                <c:pt idx="48">
                  <c:v>96.837464348997699</c:v>
                </c:pt>
                <c:pt idx="49">
                  <c:v>97.072316140541943</c:v>
                </c:pt>
                <c:pt idx="50">
                  <c:v>97.057278273695601</c:v>
                </c:pt>
                <c:pt idx="51">
                  <c:v>97.183183886805963</c:v>
                </c:pt>
                <c:pt idx="52">
                  <c:v>97.316289562614102</c:v>
                </c:pt>
                <c:pt idx="53">
                  <c:v>97.416580691184791</c:v>
                </c:pt>
                <c:pt idx="54">
                  <c:v>97.349575681499516</c:v>
                </c:pt>
                <c:pt idx="55">
                  <c:v>97.205432006907415</c:v>
                </c:pt>
                <c:pt idx="56">
                  <c:v>97.232775674493553</c:v>
                </c:pt>
                <c:pt idx="57">
                  <c:v>97.216536962467288</c:v>
                </c:pt>
                <c:pt idx="58">
                  <c:v>97.270757552820612</c:v>
                </c:pt>
                <c:pt idx="59">
                  <c:v>97.372692088988501</c:v>
                </c:pt>
                <c:pt idx="60">
                  <c:v>97.19645796338753</c:v>
                </c:pt>
                <c:pt idx="61">
                  <c:v>97.278731721843741</c:v>
                </c:pt>
                <c:pt idx="62">
                  <c:v>97.040366489370811</c:v>
                </c:pt>
                <c:pt idx="63">
                  <c:v>96.969076862942359</c:v>
                </c:pt>
                <c:pt idx="64">
                  <c:v>96.929218675270334</c:v>
                </c:pt>
                <c:pt idx="65">
                  <c:v>96.964684620064247</c:v>
                </c:pt>
                <c:pt idx="66">
                  <c:v>96.929900562202022</c:v>
                </c:pt>
                <c:pt idx="67">
                  <c:v>96.669916941312394</c:v>
                </c:pt>
                <c:pt idx="68">
                  <c:v>96.686533583348506</c:v>
                </c:pt>
                <c:pt idx="69">
                  <c:v>96.626859668805452</c:v>
                </c:pt>
                <c:pt idx="70">
                  <c:v>96.679818232076002</c:v>
                </c:pt>
                <c:pt idx="71">
                  <c:v>96.797184752583703</c:v>
                </c:pt>
                <c:pt idx="72">
                  <c:v>96.76598200777849</c:v>
                </c:pt>
                <c:pt idx="73">
                  <c:v>97.076720454863178</c:v>
                </c:pt>
                <c:pt idx="74">
                  <c:v>97.062739943556679</c:v>
                </c:pt>
                <c:pt idx="75">
                  <c:v>97.324182520995691</c:v>
                </c:pt>
                <c:pt idx="76">
                  <c:v>97.577249978967927</c:v>
                </c:pt>
                <c:pt idx="77">
                  <c:v>97.776759966347925</c:v>
                </c:pt>
                <c:pt idx="78">
                  <c:v>97.845201370323963</c:v>
                </c:pt>
                <c:pt idx="79">
                  <c:v>97.786239829050373</c:v>
                </c:pt>
                <c:pt idx="80">
                  <c:v>97.906111704629666</c:v>
                </c:pt>
                <c:pt idx="81">
                  <c:v>98.044782297195738</c:v>
                </c:pt>
                <c:pt idx="82">
                  <c:v>98.149927050212909</c:v>
                </c:pt>
                <c:pt idx="83">
                  <c:v>98.297330721670235</c:v>
                </c:pt>
                <c:pt idx="84">
                  <c:v>98.284675673514471</c:v>
                </c:pt>
                <c:pt idx="85">
                  <c:v>98.40250114831116</c:v>
                </c:pt>
                <c:pt idx="86">
                  <c:v>98.32294924677953</c:v>
                </c:pt>
                <c:pt idx="87">
                  <c:v>98.444843978944419</c:v>
                </c:pt>
                <c:pt idx="88">
                  <c:v>98.553043086131083</c:v>
                </c:pt>
                <c:pt idx="89">
                  <c:v>98.661522976269183</c:v>
                </c:pt>
                <c:pt idx="90">
                  <c:v>98.711788372892315</c:v>
                </c:pt>
                <c:pt idx="91">
                  <c:v>98.580689839045704</c:v>
                </c:pt>
                <c:pt idx="92">
                  <c:v>98.524731563014953</c:v>
                </c:pt>
                <c:pt idx="93">
                  <c:v>98.587205429655953</c:v>
                </c:pt>
                <c:pt idx="94">
                  <c:v>98.513955425559928</c:v>
                </c:pt>
                <c:pt idx="95">
                  <c:v>98.689936227138517</c:v>
                </c:pt>
                <c:pt idx="96">
                  <c:v>98.65250804212674</c:v>
                </c:pt>
                <c:pt idx="97">
                  <c:v>98.806906534453191</c:v>
                </c:pt>
                <c:pt idx="98">
                  <c:v>98.64266028512651</c:v>
                </c:pt>
                <c:pt idx="99">
                  <c:v>98.637894191392903</c:v>
                </c:pt>
                <c:pt idx="100">
                  <c:v>98.504135202010872</c:v>
                </c:pt>
                <c:pt idx="101">
                  <c:v>98.540921112611073</c:v>
                </c:pt>
                <c:pt idx="102">
                  <c:v>98.361939789908192</c:v>
                </c:pt>
                <c:pt idx="103">
                  <c:v>98.104856733896995</c:v>
                </c:pt>
                <c:pt idx="104">
                  <c:v>98.041175083982097</c:v>
                </c:pt>
                <c:pt idx="105">
                  <c:v>98.058096874577402</c:v>
                </c:pt>
                <c:pt idx="106">
                  <c:v>97.924955235840187</c:v>
                </c:pt>
                <c:pt idx="107">
                  <c:v>97.933244712855611</c:v>
                </c:pt>
                <c:pt idx="108">
                  <c:v>97.61973951121557</c:v>
                </c:pt>
                <c:pt idx="109">
                  <c:v>97.586835084934251</c:v>
                </c:pt>
                <c:pt idx="110">
                  <c:v>97.237819692354464</c:v>
                </c:pt>
                <c:pt idx="111">
                  <c:v>97.258141372630433</c:v>
                </c:pt>
                <c:pt idx="112">
                  <c:v>97.148458102904883</c:v>
                </c:pt>
                <c:pt idx="113">
                  <c:v>97.161070162774763</c:v>
                </c:pt>
                <c:pt idx="114">
                  <c:v>96.828324619792411</c:v>
                </c:pt>
                <c:pt idx="115">
                  <c:v>96.556492867708741</c:v>
                </c:pt>
                <c:pt idx="116">
                  <c:v>96.422487734623445</c:v>
                </c:pt>
                <c:pt idx="117">
                  <c:v>96.347011564352869</c:v>
                </c:pt>
                <c:pt idx="118">
                  <c:v>96.201350042486496</c:v>
                </c:pt>
                <c:pt idx="119">
                  <c:v>96.165159336412515</c:v>
                </c:pt>
                <c:pt idx="120">
                  <c:v>96.090069964449114</c:v>
                </c:pt>
                <c:pt idx="121">
                  <c:v>96.296179090805438</c:v>
                </c:pt>
                <c:pt idx="122">
                  <c:v>96.110984364145025</c:v>
                </c:pt>
                <c:pt idx="123">
                  <c:v>96.274624533896642</c:v>
                </c:pt>
                <c:pt idx="124">
                  <c:v>96.315696306169798</c:v>
                </c:pt>
                <c:pt idx="125">
                  <c:v>96.399536815868146</c:v>
                </c:pt>
                <c:pt idx="126">
                  <c:v>96.389145812406937</c:v>
                </c:pt>
                <c:pt idx="127">
                  <c:v>96.421539738391715</c:v>
                </c:pt>
                <c:pt idx="128">
                  <c:v>96.46266943094848</c:v>
                </c:pt>
                <c:pt idx="129">
                  <c:v>96.468434657607389</c:v>
                </c:pt>
                <c:pt idx="130">
                  <c:v>96.460428325527118</c:v>
                </c:pt>
                <c:pt idx="131">
                  <c:v>96.568054917623911</c:v>
                </c:pt>
                <c:pt idx="132">
                  <c:v>96.555572447565027</c:v>
                </c:pt>
                <c:pt idx="133">
                  <c:v>96.688998726778962</c:v>
                </c:pt>
                <c:pt idx="134">
                  <c:v>96.479478649720633</c:v>
                </c:pt>
                <c:pt idx="135">
                  <c:v>96.59857224141723</c:v>
                </c:pt>
                <c:pt idx="136">
                  <c:v>96.636750440906226</c:v>
                </c:pt>
                <c:pt idx="137">
                  <c:v>96.663157274380879</c:v>
                </c:pt>
                <c:pt idx="138">
                  <c:v>96.641442712076142</c:v>
                </c:pt>
                <c:pt idx="139">
                  <c:v>96.503092944689854</c:v>
                </c:pt>
                <c:pt idx="140">
                  <c:v>96.449369689280132</c:v>
                </c:pt>
                <c:pt idx="141">
                  <c:v>96.513388036086596</c:v>
                </c:pt>
                <c:pt idx="142">
                  <c:v>96.52004414168303</c:v>
                </c:pt>
                <c:pt idx="143">
                  <c:v>96.556422911270658</c:v>
                </c:pt>
                <c:pt idx="144">
                  <c:v>96.449620074250674</c:v>
                </c:pt>
                <c:pt idx="145">
                  <c:v>96.673590261836708</c:v>
                </c:pt>
                <c:pt idx="146">
                  <c:v>96.525741574214052</c:v>
                </c:pt>
                <c:pt idx="147">
                  <c:v>96.646887048672326</c:v>
                </c:pt>
                <c:pt idx="148">
                  <c:v>96.683430180290102</c:v>
                </c:pt>
                <c:pt idx="149">
                  <c:v>96.643938526646494</c:v>
                </c:pt>
                <c:pt idx="150">
                  <c:v>96.587869374086381</c:v>
                </c:pt>
                <c:pt idx="151">
                  <c:v>96.390079529764421</c:v>
                </c:pt>
                <c:pt idx="152">
                  <c:v>96.352617037628903</c:v>
                </c:pt>
                <c:pt idx="153">
                  <c:v>96.350541884151113</c:v>
                </c:pt>
                <c:pt idx="154">
                  <c:v>96.248662619165501</c:v>
                </c:pt>
                <c:pt idx="155">
                  <c:v>96.290992481491799</c:v>
                </c:pt>
                <c:pt idx="156">
                  <c:v>96.236797801181183</c:v>
                </c:pt>
                <c:pt idx="157">
                  <c:v>96.396387288830013</c:v>
                </c:pt>
                <c:pt idx="158">
                  <c:v>96.117765598965661</c:v>
                </c:pt>
                <c:pt idx="159">
                  <c:v>96.108785974055138</c:v>
                </c:pt>
                <c:pt idx="160">
                  <c:v>96.009704209047015</c:v>
                </c:pt>
                <c:pt idx="161">
                  <c:v>95.96244450078305</c:v>
                </c:pt>
                <c:pt idx="162">
                  <c:v>95.979977222306943</c:v>
                </c:pt>
                <c:pt idx="163">
                  <c:v>95.833422115766339</c:v>
                </c:pt>
                <c:pt idx="164">
                  <c:v>95.789060395860076</c:v>
                </c:pt>
                <c:pt idx="165">
                  <c:v>95.827042780087211</c:v>
                </c:pt>
                <c:pt idx="166">
                  <c:v>95.771691163792795</c:v>
                </c:pt>
                <c:pt idx="167">
                  <c:v>95.827502448298617</c:v>
                </c:pt>
                <c:pt idx="168">
                  <c:v>95.687743663801641</c:v>
                </c:pt>
                <c:pt idx="169">
                  <c:v>95.623862122593323</c:v>
                </c:pt>
                <c:pt idx="170">
                  <c:v>95.42005328622875</c:v>
                </c:pt>
                <c:pt idx="171">
                  <c:v>95.357165166254163</c:v>
                </c:pt>
                <c:pt idx="172">
                  <c:v>95.298541511920192</c:v>
                </c:pt>
                <c:pt idx="173">
                  <c:v>95.334925562271494</c:v>
                </c:pt>
                <c:pt idx="174">
                  <c:v>95.267890040714605</c:v>
                </c:pt>
                <c:pt idx="175">
                  <c:v>95.01894777576635</c:v>
                </c:pt>
                <c:pt idx="176">
                  <c:v>95.005729897114904</c:v>
                </c:pt>
                <c:pt idx="177">
                  <c:v>95.040427599190451</c:v>
                </c:pt>
                <c:pt idx="178">
                  <c:v>94.991013678867148</c:v>
                </c:pt>
                <c:pt idx="179">
                  <c:v>95.050406109017345</c:v>
                </c:pt>
                <c:pt idx="180">
                  <c:v>94.940697584054135</c:v>
                </c:pt>
                <c:pt idx="181">
                  <c:v>95.004074526120633</c:v>
                </c:pt>
                <c:pt idx="182">
                  <c:v>94.930178079946145</c:v>
                </c:pt>
                <c:pt idx="183">
                  <c:v>94.940685555968287</c:v>
                </c:pt>
                <c:pt idx="184">
                  <c:v>95.098198989426393</c:v>
                </c:pt>
                <c:pt idx="185">
                  <c:v>95.168572282313164</c:v>
                </c:pt>
                <c:pt idx="186">
                  <c:v>95.167029367659296</c:v>
                </c:pt>
                <c:pt idx="187">
                  <c:v>95.07848899728306</c:v>
                </c:pt>
                <c:pt idx="188">
                  <c:v>95.114456293054374</c:v>
                </c:pt>
                <c:pt idx="189">
                  <c:v>95.088802361347973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17-48B5-B136-E023E18B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77216"/>
        <c:axId val="163427072"/>
      </c:lineChart>
      <c:dateAx>
        <c:axId val="15437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/>
                  <a:t>Source: ABS Cat no 6291.0.55.001</a:t>
                </a:r>
              </a:p>
            </c:rich>
          </c:tx>
          <c:layout>
            <c:manualLayout>
              <c:xMode val="edge"/>
              <c:yMode val="edge"/>
              <c:x val="0.72352689423056948"/>
              <c:y val="0.94359195402298846"/>
            </c:manualLayout>
          </c:layout>
          <c:overlay val="0"/>
        </c:title>
        <c:numFmt formatCode="yyyy" sourceLinked="0"/>
        <c:majorTickMark val="out"/>
        <c:minorTickMark val="none"/>
        <c:tickLblPos val="nextTo"/>
        <c:crossAx val="163427072"/>
        <c:crosses val="autoZero"/>
        <c:auto val="1"/>
        <c:lblOffset val="100"/>
        <c:baseTimeUnit val="months"/>
        <c:majorUnit val="1"/>
        <c:majorTimeUnit val="years"/>
      </c:dateAx>
      <c:valAx>
        <c:axId val="163427072"/>
        <c:scaling>
          <c:orientation val="minMax"/>
          <c:min val="9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 dirty="0"/>
                  <a:t>Index base = 100</a:t>
                </a:r>
              </a:p>
            </c:rich>
          </c:tx>
          <c:layout>
            <c:manualLayout>
              <c:xMode val="edge"/>
              <c:yMode val="edge"/>
              <c:x val="5.8047493403693931E-2"/>
              <c:y val="0.149203774097203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5437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25644914438463"/>
          <c:y val="0.16343560503212962"/>
          <c:w val="0.28717802754866723"/>
          <c:h val="0.22458397440088504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A9E2-2223-4E7A-A735-395E23EE8E5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D86B-2236-4148-B5AB-D8020D3614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28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ED86B-2236-4148-B5AB-D8020D3614B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36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132C-5078-472B-A33B-46C5523477EF}" type="datetimeFigureOut">
              <a:rPr lang="en-AU" smtClean="0"/>
              <a:pPr/>
              <a:t>29/03/2022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CE88-A51A-4778-BF64-01BA0863CE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australia.org.au/home/regional-job-automation-pack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tiff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6.jpeg"/><Relationship Id="rId18" Type="http://schemas.openxmlformats.org/officeDocument/2006/relationships/image" Target="../media/image81.jpeg"/><Relationship Id="rId3" Type="http://schemas.openxmlformats.org/officeDocument/2006/relationships/image" Target="../media/image68.gif"/><Relationship Id="rId21" Type="http://schemas.openxmlformats.org/officeDocument/2006/relationships/image" Target="../media/image84.jpeg"/><Relationship Id="rId7" Type="http://schemas.openxmlformats.org/officeDocument/2006/relationships/image" Target="../media/image72.jpeg"/><Relationship Id="rId12" Type="http://schemas.openxmlformats.org/officeDocument/2006/relationships/image" Target="../media/image75.jpeg"/><Relationship Id="rId17" Type="http://schemas.openxmlformats.org/officeDocument/2006/relationships/image" Target="../media/image80.jpeg"/><Relationship Id="rId2" Type="http://schemas.openxmlformats.org/officeDocument/2006/relationships/image" Target="../media/image3.png"/><Relationship Id="rId16" Type="http://schemas.openxmlformats.org/officeDocument/2006/relationships/image" Target="../media/image79.jpeg"/><Relationship Id="rId20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hyperlink" Target="http://insight.regionalaustralia.org.au/login.php?home=1" TargetMode="External"/><Relationship Id="rId5" Type="http://schemas.openxmlformats.org/officeDocument/2006/relationships/image" Target="../media/image70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19" Type="http://schemas.openxmlformats.org/officeDocument/2006/relationships/image" Target="../media/image82.jpeg"/><Relationship Id="rId4" Type="http://schemas.openxmlformats.org/officeDocument/2006/relationships/image" Target="../media/image69.jpeg"/><Relationship Id="rId9" Type="http://schemas.openxmlformats.org/officeDocument/2006/relationships/hyperlink" Target="http://insight.regionalaustralia.org.au/" TargetMode="External"/><Relationship Id="rId14" Type="http://schemas.openxmlformats.org/officeDocument/2006/relationships/image" Target="../media/image77.jpeg"/><Relationship Id="rId22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4ballarat.com.a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8.jpeg"/><Relationship Id="rId7" Type="http://schemas.openxmlformats.org/officeDocument/2006/relationships/hyperlink" Target="https://business.linkedin.com/content/dam/me/business/en-us/talent-solutions/emerging-jobs-report/AUS-TOP-EMERGING-JOBS_compressedRevised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weforum.org/docs/WEF_Jobs_of_Tomorrow_2020.pdf" TargetMode="External"/><Relationship Id="rId5" Type="http://schemas.openxmlformats.org/officeDocument/2006/relationships/image" Target="../media/image89.jpeg"/><Relationship Id="rId4" Type="http://schemas.openxmlformats.org/officeDocument/2006/relationships/hyperlink" Target="https://100jobsofthefuture.com/repor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unimelb.edu.au/mgse-industry-reports/report-1-those-who-disappear" TargetMode="External"/><Relationship Id="rId5" Type="http://schemas.openxmlformats.org/officeDocument/2006/relationships/image" Target="../media/image92.jpg"/><Relationship Id="rId4" Type="http://schemas.openxmlformats.org/officeDocument/2006/relationships/hyperlink" Target="http://www3.weforum.org/docs/WEF_Schools_of_the_Future_Report_2019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walker@futureworking.com.a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jude-walker-654385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5258" y="273638"/>
            <a:ext cx="45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future of work &amp; education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13917" y="2693037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BGKLLEN presentation 30 March 2022</a:t>
            </a:r>
            <a:endParaRPr lang="en-AU" sz="2000" dirty="0"/>
          </a:p>
        </p:txBody>
      </p:sp>
      <p:pic>
        <p:nvPicPr>
          <p:cNvPr id="8" name="Picture 2" descr="http://guardianlv.com/wp-content/uploads/2013/08/xsingularity-450x252.jpg.pagespeed.ic.81z66RSSHj.jpg">
            <a:extLst>
              <a:ext uri="{FF2B5EF4-FFF2-40B4-BE49-F238E27FC236}">
                <a16:creationId xmlns:a16="http://schemas.microsoft.com/office/drawing/2014/main" id="{149C9004-1B20-4A5C-9160-9305997A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744807"/>
            <a:ext cx="3210027" cy="1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AD980-4E11-4E4B-A752-025985E6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1">
            <a:extLst>
              <a:ext uri="{FF2B5EF4-FFF2-40B4-BE49-F238E27FC236}">
                <a16:creationId xmlns:a16="http://schemas.microsoft.com/office/drawing/2014/main" id="{1B52B2BB-1B3A-4FAA-8725-F4E9CBC2B9B6}"/>
              </a:ext>
            </a:extLst>
          </p:cNvPr>
          <p:cNvSpPr/>
          <p:nvPr/>
        </p:nvSpPr>
        <p:spPr>
          <a:xfrm rot="16200000" flipH="1" flipV="1">
            <a:off x="1148349" y="2697147"/>
            <a:ext cx="2931936" cy="1659339"/>
          </a:xfrm>
          <a:prstGeom prst="triangle">
            <a:avLst>
              <a:gd name="adj" fmla="val 50664"/>
            </a:avLst>
          </a:prstGeom>
          <a:solidFill>
            <a:schemeClr val="bg2"/>
          </a:solidFill>
          <a:ln w="57150">
            <a:solidFill>
              <a:srgbClr val="652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20B14-8DE3-4F0E-ABED-AEF709527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56" y="2928799"/>
            <a:ext cx="1000402" cy="1000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163C9-3C37-4F6E-8D0B-B900EB14F75A}"/>
              </a:ext>
            </a:extLst>
          </p:cNvPr>
          <p:cNvSpPr txBox="1"/>
          <p:nvPr/>
        </p:nvSpPr>
        <p:spPr>
          <a:xfrm>
            <a:off x="2173404" y="4627040"/>
            <a:ext cx="544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400" b="1" i="1" kern="1000" dirty="0">
                <a:solidFill>
                  <a:schemeClr val="accent1">
                    <a:lumMod val="75000"/>
                  </a:schemeClr>
                </a:solidFill>
              </a:rPr>
              <a:t>“a world in which equity, inclusion and a healthy </a:t>
            </a:r>
            <a:r>
              <a:rPr lang="en-AU" sz="1400" b="1" i="1" kern="0" spc="10" dirty="0">
                <a:solidFill>
                  <a:schemeClr val="accent1">
                    <a:lumMod val="75000"/>
                  </a:schemeClr>
                </a:solidFill>
              </a:rPr>
              <a:t>environment are assured for everyone”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47F14-D199-4102-9CF0-D3E5BD823F19}"/>
              </a:ext>
            </a:extLst>
          </p:cNvPr>
          <p:cNvSpPr txBox="1"/>
          <p:nvPr/>
        </p:nvSpPr>
        <p:spPr>
          <a:xfrm>
            <a:off x="2241215" y="116632"/>
            <a:ext cx="7320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accent1">
                    <a:lumMod val="75000"/>
                  </a:schemeClr>
                </a:solidFill>
              </a:rPr>
              <a:t>New models of thinking -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UN/OECD 2030 Sustainable Development Goals  </a:t>
            </a:r>
          </a:p>
        </p:txBody>
      </p:sp>
      <p:pic>
        <p:nvPicPr>
          <p:cNvPr id="9" name="Graphic 22">
            <a:extLst>
              <a:ext uri="{FF2B5EF4-FFF2-40B4-BE49-F238E27FC236}">
                <a16:creationId xmlns:a16="http://schemas.microsoft.com/office/drawing/2014/main" id="{C0AFAA0B-0793-489F-A391-431C3EF7D173}"/>
              </a:ext>
            </a:extLst>
          </p:cNvPr>
          <p:cNvPicPr/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919" t="4525" r="15140" b="4978"/>
          <a:stretch/>
        </p:blipFill>
        <p:spPr bwMode="auto">
          <a:xfrm>
            <a:off x="7900460" y="1255405"/>
            <a:ext cx="1854835" cy="3710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7E7226-817F-4430-B258-107DECC5D0B8}"/>
              </a:ext>
            </a:extLst>
          </p:cNvPr>
          <p:cNvSpPr txBox="1"/>
          <p:nvPr/>
        </p:nvSpPr>
        <p:spPr>
          <a:xfrm>
            <a:off x="3191782" y="1692797"/>
            <a:ext cx="4738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SDG 4 – “ensure inclusive and equitable quality education and lifelong learning for all”, 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SDG 8 – “Promote sustained, inclusive and sustainable economic growth, full and productive employment and decent work for all” 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SDG 11 – “Make cities inclusive, safe, resilient and sustainable”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C180E-65C7-423F-8A3F-DAA23EAB5522}"/>
              </a:ext>
            </a:extLst>
          </p:cNvPr>
          <p:cNvSpPr txBox="1"/>
          <p:nvPr/>
        </p:nvSpPr>
        <p:spPr>
          <a:xfrm>
            <a:off x="2238248" y="5255065"/>
            <a:ext cx="7320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>
                <a:solidFill>
                  <a:schemeClr val="accent1">
                    <a:lumMod val="75000"/>
                  </a:schemeClr>
                </a:solidFill>
              </a:rPr>
              <a:t>Lifelong Learning a “guiding principle for building more sustainable cities and achieving the 2030 Agenda”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1C1D9-2F95-43C5-BC38-2DEB1FF65227}"/>
              </a:ext>
            </a:extLst>
          </p:cNvPr>
          <p:cNvSpPr txBox="1"/>
          <p:nvPr/>
        </p:nvSpPr>
        <p:spPr>
          <a:xfrm>
            <a:off x="2062521" y="5763485"/>
            <a:ext cx="786477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Also the </a:t>
            </a:r>
            <a:r>
              <a:rPr lang="en-AU" b="1" dirty="0" err="1">
                <a:solidFill>
                  <a:schemeClr val="accent1">
                    <a:lumMod val="75000"/>
                  </a:schemeClr>
                </a:solidFill>
              </a:rPr>
              <a:t>Earthshot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prize – environmental focus</a:t>
            </a:r>
          </a:p>
          <a:p>
            <a:endParaRPr lang="en-AU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https://earth.org/prince-william-launches-50-million-earthshot-prize/?gclid=Cj0KCQjwuMuRBhCJARIsAHXdnqPSyO9odfd9Ok_9kR613aSihkx85CQoM3TrlzQf8A_cIQrOVQkOKIMaAiDhEALw_wcB</a:t>
            </a:r>
          </a:p>
        </p:txBody>
      </p:sp>
    </p:spTree>
    <p:extLst>
      <p:ext uri="{BB962C8B-B14F-4D97-AF65-F5344CB8AC3E}">
        <p14:creationId xmlns:p14="http://schemas.microsoft.com/office/powerpoint/2010/main" val="36536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3CF24-3BDA-4A36-A894-9A5CD254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A03459-C3B0-4A5E-A7C4-92FF21787E94}"/>
              </a:ext>
            </a:extLst>
          </p:cNvPr>
          <p:cNvGrpSpPr/>
          <p:nvPr/>
        </p:nvGrpSpPr>
        <p:grpSpPr>
          <a:xfrm>
            <a:off x="1568624" y="2132856"/>
            <a:ext cx="1659339" cy="2931936"/>
            <a:chOff x="2987290" y="2062229"/>
            <a:chExt cx="1659339" cy="2931936"/>
          </a:xfrm>
        </p:grpSpPr>
        <p:sp>
          <p:nvSpPr>
            <p:cNvPr id="5" name="Triangle 1">
              <a:extLst>
                <a:ext uri="{FF2B5EF4-FFF2-40B4-BE49-F238E27FC236}">
                  <a16:creationId xmlns:a16="http://schemas.microsoft.com/office/drawing/2014/main" id="{D73848EA-95A8-4A80-965F-6EC49108D08B}"/>
                </a:ext>
              </a:extLst>
            </p:cNvPr>
            <p:cNvSpPr/>
            <p:nvPr/>
          </p:nvSpPr>
          <p:spPr>
            <a:xfrm rot="16200000" flipH="1" flipV="1">
              <a:off x="2350992" y="2698527"/>
              <a:ext cx="2931936" cy="1659339"/>
            </a:xfrm>
            <a:prstGeom prst="triangle">
              <a:avLst>
                <a:gd name="adj" fmla="val 50664"/>
              </a:avLst>
            </a:prstGeom>
            <a:solidFill>
              <a:schemeClr val="bg2"/>
            </a:solidFill>
            <a:ln w="57150">
              <a:solidFill>
                <a:srgbClr val="652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647A36-4A98-4143-8F89-D32C40624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250" y="2928799"/>
              <a:ext cx="1000402" cy="100040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43FC95-284F-4923-BD81-C316ADF27F7E}"/>
              </a:ext>
            </a:extLst>
          </p:cNvPr>
          <p:cNvSpPr txBox="1"/>
          <p:nvPr/>
        </p:nvSpPr>
        <p:spPr>
          <a:xfrm>
            <a:off x="2250989" y="204666"/>
            <a:ext cx="7382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New models of thinking - Changing Nature of Work and Learning – Industry 4.0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42C09-D513-4C13-88A7-4384F51B18EB}"/>
              </a:ext>
            </a:extLst>
          </p:cNvPr>
          <p:cNvSpPr txBox="1"/>
          <p:nvPr/>
        </p:nvSpPr>
        <p:spPr>
          <a:xfrm>
            <a:off x="2718986" y="5301208"/>
            <a:ext cx="669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accent1">
                    <a:lumMod val="75000"/>
                  </a:schemeClr>
                </a:solidFill>
              </a:rPr>
              <a:t>The fourth industrial revolution, Industry 4.0 - embedding smart, connected technology &amp; transforming our economies, jobs and societies.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AC703B8-C3C6-4998-B8A7-832829D671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12840" y="1556792"/>
            <a:ext cx="5511424" cy="31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0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4D8D7-97C3-46E2-9D44-DB8FB919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907384-AA98-4579-B049-A34F4F19A975}"/>
              </a:ext>
            </a:extLst>
          </p:cNvPr>
          <p:cNvGrpSpPr/>
          <p:nvPr/>
        </p:nvGrpSpPr>
        <p:grpSpPr>
          <a:xfrm>
            <a:off x="1568624" y="2132856"/>
            <a:ext cx="1659339" cy="2931936"/>
            <a:chOff x="2987290" y="2062229"/>
            <a:chExt cx="1659339" cy="2931936"/>
          </a:xfrm>
        </p:grpSpPr>
        <p:sp>
          <p:nvSpPr>
            <p:cNvPr id="6" name="Triangle 1">
              <a:extLst>
                <a:ext uri="{FF2B5EF4-FFF2-40B4-BE49-F238E27FC236}">
                  <a16:creationId xmlns:a16="http://schemas.microsoft.com/office/drawing/2014/main" id="{75E524D5-89DE-431F-8B0B-C69809EE60C4}"/>
                </a:ext>
              </a:extLst>
            </p:cNvPr>
            <p:cNvSpPr/>
            <p:nvPr/>
          </p:nvSpPr>
          <p:spPr>
            <a:xfrm rot="16200000" flipH="1" flipV="1">
              <a:off x="2350992" y="2698527"/>
              <a:ext cx="2931936" cy="1659339"/>
            </a:xfrm>
            <a:prstGeom prst="triangle">
              <a:avLst>
                <a:gd name="adj" fmla="val 50664"/>
              </a:avLst>
            </a:prstGeom>
            <a:solidFill>
              <a:schemeClr val="bg2"/>
            </a:solidFill>
            <a:ln w="57150">
              <a:solidFill>
                <a:srgbClr val="652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1E1FFC-46DB-44C5-B13F-51038954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250" y="2928799"/>
              <a:ext cx="1000402" cy="100040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47C021-E4F6-4036-818B-5404462997D4}"/>
              </a:ext>
            </a:extLst>
          </p:cNvPr>
          <p:cNvSpPr txBox="1"/>
          <p:nvPr/>
        </p:nvSpPr>
        <p:spPr>
          <a:xfrm>
            <a:off x="1981444" y="188640"/>
            <a:ext cx="784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New models of thinking - Changing Nature of Work and Learning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CFD2A-781B-47F6-B2A5-710C7AAA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68" y="3966402"/>
            <a:ext cx="5216602" cy="2860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0D8CFD-99BB-448D-8189-B08EADDEDB8C}"/>
              </a:ext>
            </a:extLst>
          </p:cNvPr>
          <p:cNvSpPr txBox="1"/>
          <p:nvPr/>
        </p:nvSpPr>
        <p:spPr>
          <a:xfrm>
            <a:off x="2218785" y="1474110"/>
            <a:ext cx="69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OECD: robotics and artificial intelligence replacing 57% of jobs across member countries.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737B-2969-4135-A09C-02555DD92130}"/>
              </a:ext>
            </a:extLst>
          </p:cNvPr>
          <p:cNvSpPr txBox="1"/>
          <p:nvPr/>
        </p:nvSpPr>
        <p:spPr>
          <a:xfrm>
            <a:off x="2864768" y="2276023"/>
            <a:ext cx="45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WEF and OECD “automation redefining jobs”.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99A37-7211-46ED-8036-8C89649177E4}"/>
              </a:ext>
            </a:extLst>
          </p:cNvPr>
          <p:cNvSpPr txBox="1"/>
          <p:nvPr/>
        </p:nvSpPr>
        <p:spPr>
          <a:xfrm>
            <a:off x="4742356" y="3353497"/>
            <a:ext cx="508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Education 4.0 focus on lifelong and life wide learning responding to the challenges of Industry 4.0.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88757-5863-483B-9C21-5FA15F9471B1}"/>
              </a:ext>
            </a:extLst>
          </p:cNvPr>
          <p:cNvSpPr txBox="1"/>
          <p:nvPr/>
        </p:nvSpPr>
        <p:spPr>
          <a:xfrm>
            <a:off x="4302466" y="2814760"/>
            <a:ext cx="320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WEF: reskilling revolution</a:t>
            </a:r>
          </a:p>
        </p:txBody>
      </p:sp>
    </p:spTree>
    <p:extLst>
      <p:ext uri="{BB962C8B-B14F-4D97-AF65-F5344CB8AC3E}">
        <p14:creationId xmlns:p14="http://schemas.microsoft.com/office/powerpoint/2010/main" val="129246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77E7-ECF9-4E9B-A67C-8B6A4633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99" y="-83604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Changing nature of labour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020A-2BF1-4FF7-B791-8A5234B4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936" y="6098749"/>
            <a:ext cx="3707125" cy="6046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Structural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13391-634C-459C-BA07-C750752F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Labour market change: Trends and policy approaches towards">
            <a:extLst>
              <a:ext uri="{FF2B5EF4-FFF2-40B4-BE49-F238E27FC236}">
                <a16:creationId xmlns:a16="http://schemas.microsoft.com/office/drawing/2014/main" id="{0B04BE3F-3726-41AD-BE9A-ABBF1CE3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02" y="2514172"/>
            <a:ext cx="25217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31B80D-B486-43BC-85F2-D910653F2BCD}"/>
              </a:ext>
            </a:extLst>
          </p:cNvPr>
          <p:cNvSpPr txBox="1"/>
          <p:nvPr/>
        </p:nvSpPr>
        <p:spPr>
          <a:xfrm>
            <a:off x="4592960" y="1257063"/>
            <a:ext cx="5313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Impact of new technologies</a:t>
            </a:r>
          </a:p>
          <a:p>
            <a:endParaRPr lang="en-AU" dirty="0"/>
          </a:p>
        </p:txBody>
      </p:sp>
      <p:pic>
        <p:nvPicPr>
          <p:cNvPr id="5124" name="Picture 4" descr="Development Policy Seminar: Frontier Issues:The impact of the technological  revolution on labour markets and income distribution | Department of  Economic and Social Affairs">
            <a:extLst>
              <a:ext uri="{FF2B5EF4-FFF2-40B4-BE49-F238E27FC236}">
                <a16:creationId xmlns:a16="http://schemas.microsoft.com/office/drawing/2014/main" id="{3E337689-FF80-4F41-AA7F-939FE385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9" y="1957582"/>
            <a:ext cx="3611892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5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383068"/>
            <a:ext cx="2664296" cy="1232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013176"/>
            <a:ext cx="2400950" cy="1467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44624"/>
            <a:ext cx="2134976" cy="1299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4558501"/>
            <a:ext cx="3170502" cy="2376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39" y="2582479"/>
            <a:ext cx="4176464" cy="2088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087039"/>
            <a:ext cx="2691694" cy="15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2A2B7B-8BC9-4CE6-8097-F965AE62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7318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Trend 1 - automation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ACD7F-C163-405D-8741-9553CC939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2558"/>
            <a:ext cx="3960235" cy="2637921"/>
          </a:xfrm>
          <a:prstGeom prst="rect">
            <a:avLst/>
          </a:prstGeom>
        </p:spPr>
      </p:pic>
      <p:pic>
        <p:nvPicPr>
          <p:cNvPr id="6" name="Picture 5" descr="driverless_car_interior1-420x0.jpg">
            <a:extLst>
              <a:ext uri="{FF2B5EF4-FFF2-40B4-BE49-F238E27FC236}">
                <a16:creationId xmlns:a16="http://schemas.microsoft.com/office/drawing/2014/main" id="{9155ED71-4381-4D52-8547-9953B654C6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293096"/>
            <a:ext cx="3528392" cy="2352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0EB80C-8D0E-4BB3-9A4E-4DDCE29EF7B2}"/>
              </a:ext>
            </a:extLst>
          </p:cNvPr>
          <p:cNvSpPr txBox="1"/>
          <p:nvPr/>
        </p:nvSpPr>
        <p:spPr>
          <a:xfrm>
            <a:off x="2267744" y="1528421"/>
            <a:ext cx="2229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chemeClr val="accent1">
                    <a:lumMod val="75000"/>
                  </a:schemeClr>
                </a:solidFill>
              </a:rPr>
              <a:t>Transport</a:t>
            </a:r>
          </a:p>
        </p:txBody>
      </p:sp>
      <p:pic>
        <p:nvPicPr>
          <p:cNvPr id="8" name="Picture 7" descr="driverless-cars_69.jpg">
            <a:extLst>
              <a:ext uri="{FF2B5EF4-FFF2-40B4-BE49-F238E27FC236}">
                <a16:creationId xmlns:a16="http://schemas.microsoft.com/office/drawing/2014/main" id="{A92CF186-D6E2-4690-9FF4-BF2BD9761E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157" y="4185502"/>
            <a:ext cx="2448272" cy="167817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5C5BFFB-33C8-4DA0-8CE2-5C82C089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94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211133-D50A-42DE-B8AA-2D7DB538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7318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Trend 1 - automation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0D17E1-2EFA-47D5-8983-9719CD7A2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574" y="1870836"/>
            <a:ext cx="7437784" cy="47125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New Jobs Created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Delivery dispatchers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Traffic monitoring systems, although automated, will require a management team.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Automated traffic designers, architects, and engineers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Driverless “ride experience” people.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Driverless operating system engineers.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Emergency crews for when things go wrong.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5EC2A75-E453-4BEB-A8CE-F15DB9B4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Autonomous Vehicles Run Into Serious Roadblocks | PYMNTS.com">
            <a:extLst>
              <a:ext uri="{FF2B5EF4-FFF2-40B4-BE49-F238E27FC236}">
                <a16:creationId xmlns:a16="http://schemas.microsoft.com/office/drawing/2014/main" id="{84D4AFEE-2511-42BE-92DF-E90727F0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1204" y="923981"/>
            <a:ext cx="2549154" cy="17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B4C81B-C308-456E-BF8B-4B52AF600574}"/>
              </a:ext>
            </a:extLst>
          </p:cNvPr>
          <p:cNvSpPr txBox="1"/>
          <p:nvPr/>
        </p:nvSpPr>
        <p:spPr>
          <a:xfrm>
            <a:off x="2162574" y="1412776"/>
            <a:ext cx="45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Automobile Transportation – Going Driverless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0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AC04EC-C9E4-4F80-9E72-721A4CF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7318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Trend 1 - automation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F98F19-22FE-4D78-BC9F-6E70DEF6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143000"/>
            <a:ext cx="7509792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Automobile Transportation – Going Driverless</a:t>
            </a:r>
          </a:p>
          <a:p>
            <a:pPr marL="0" indent="0">
              <a:buNone/>
            </a:pPr>
            <a:endParaRPr lang="en-A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Jobs Going Away</a:t>
            </a:r>
          </a:p>
          <a:p>
            <a:pPr>
              <a:buNone/>
            </a:pP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Taxi and limo drivers,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Bus drivers,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Truck drivers,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Gas stations, parking lots, traffic cops, traffic courts,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Fewer doctors and nurses will be needed to treat injuries.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Pizza (and other food) delivery drivers,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Mail delivery drivers,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Courier delivery jobs, gone.</a:t>
            </a:r>
          </a:p>
          <a:p>
            <a:pPr lvl="1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As people shift from owning their own vehicles to a transportation-on-demand system, the total number of vehicles manufactured will also begin to decline.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81D2A3F-E7FE-4468-943D-9108C5A7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Beginning of the Boom: Birth of the B-double down under | News">
            <a:extLst>
              <a:ext uri="{FF2B5EF4-FFF2-40B4-BE49-F238E27FC236}">
                <a16:creationId xmlns:a16="http://schemas.microsoft.com/office/drawing/2014/main" id="{2ECF6641-DEEE-4357-989E-7DDFAF33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6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6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7294-8F05-40EB-9D0B-C7E3D4B0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32" y="274638"/>
            <a:ext cx="7363268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The Australian Labour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F916-04FC-4859-8E6B-DE27C39E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712" y="1600201"/>
            <a:ext cx="7049988" cy="4525963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ANZSIC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19 divisions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subdivisions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 groups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 classes</a:t>
            </a:r>
          </a:p>
          <a:p>
            <a:pPr lvl="1"/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29E2C-10BC-4EC7-BF9D-FDE81367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D942F-FD24-4C6D-8341-257385A14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12369"/>
              </p:ext>
            </p:extLst>
          </p:nvPr>
        </p:nvGraphicFramePr>
        <p:xfrm>
          <a:off x="2360712" y="4518659"/>
          <a:ext cx="6753917" cy="1478280"/>
        </p:xfrm>
        <a:graphic>
          <a:graphicData uri="http://schemas.openxmlformats.org/drawingml/2006/table">
            <a:tbl>
              <a:tblPr/>
              <a:tblGrid>
                <a:gridCol w="1241939">
                  <a:extLst>
                    <a:ext uri="{9D8B030D-6E8A-4147-A177-3AD203B41FA5}">
                      <a16:colId xmlns:a16="http://schemas.microsoft.com/office/drawing/2014/main" val="176643626"/>
                    </a:ext>
                  </a:extLst>
                </a:gridCol>
                <a:gridCol w="627947">
                  <a:extLst>
                    <a:ext uri="{9D8B030D-6E8A-4147-A177-3AD203B41FA5}">
                      <a16:colId xmlns:a16="http://schemas.microsoft.com/office/drawing/2014/main" val="3250781722"/>
                    </a:ext>
                  </a:extLst>
                </a:gridCol>
                <a:gridCol w="4884031">
                  <a:extLst>
                    <a:ext uri="{9D8B030D-6E8A-4147-A177-3AD203B41FA5}">
                      <a16:colId xmlns:a16="http://schemas.microsoft.com/office/drawing/2014/main" val="2732350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Division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Manufacturing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5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Subdivision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Food Product Manufacturing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38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Group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111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Meat and Meat Product Manufacturing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39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Class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AU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1111</a:t>
                      </a:r>
                      <a:endParaRPr lang="en-AU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Meat Processing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8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9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88D0-A75B-4697-A4C1-A3E9DE3E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12" y="274638"/>
            <a:ext cx="7049988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The Australian Labour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284D-C4C4-43CE-BB44-037FF786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720" y="1600201"/>
            <a:ext cx="6977980" cy="5141167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ANZSCO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8 Major Groups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Sub-major groups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Minor groups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Unit groups</a:t>
            </a:r>
          </a:p>
          <a:p>
            <a:pPr lvl="1"/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Occupations</a:t>
            </a:r>
          </a:p>
          <a:p>
            <a:pPr lvl="1"/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Skill levels</a:t>
            </a:r>
          </a:p>
          <a:p>
            <a:pPr lvl="1"/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2B504-5691-4A31-96FC-6808B06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3916F-6A45-4401-A96B-7E9236F2A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169"/>
              </p:ext>
            </p:extLst>
          </p:nvPr>
        </p:nvGraphicFramePr>
        <p:xfrm>
          <a:off x="2504728" y="4509120"/>
          <a:ext cx="7061199" cy="1008110"/>
        </p:xfrm>
        <a:graphic>
          <a:graphicData uri="http://schemas.openxmlformats.org/drawingml/2006/table">
            <a:tbl>
              <a:tblPr/>
              <a:tblGrid>
                <a:gridCol w="470535">
                  <a:extLst>
                    <a:ext uri="{9D8B030D-6E8A-4147-A177-3AD203B41FA5}">
                      <a16:colId xmlns:a16="http://schemas.microsoft.com/office/drawing/2014/main" val="1958550036"/>
                    </a:ext>
                  </a:extLst>
                </a:gridCol>
                <a:gridCol w="467355">
                  <a:extLst>
                    <a:ext uri="{9D8B030D-6E8A-4147-A177-3AD203B41FA5}">
                      <a16:colId xmlns:a16="http://schemas.microsoft.com/office/drawing/2014/main" val="3256241596"/>
                    </a:ext>
                  </a:extLst>
                </a:gridCol>
                <a:gridCol w="467355">
                  <a:extLst>
                    <a:ext uri="{9D8B030D-6E8A-4147-A177-3AD203B41FA5}">
                      <a16:colId xmlns:a16="http://schemas.microsoft.com/office/drawing/2014/main" val="1669251693"/>
                    </a:ext>
                  </a:extLst>
                </a:gridCol>
                <a:gridCol w="467355">
                  <a:extLst>
                    <a:ext uri="{9D8B030D-6E8A-4147-A177-3AD203B41FA5}">
                      <a16:colId xmlns:a16="http://schemas.microsoft.com/office/drawing/2014/main" val="1695330899"/>
                    </a:ext>
                  </a:extLst>
                </a:gridCol>
                <a:gridCol w="467355">
                  <a:extLst>
                    <a:ext uri="{9D8B030D-6E8A-4147-A177-3AD203B41FA5}">
                      <a16:colId xmlns:a16="http://schemas.microsoft.com/office/drawing/2014/main" val="431044204"/>
                    </a:ext>
                  </a:extLst>
                </a:gridCol>
                <a:gridCol w="4721244">
                  <a:extLst>
                    <a:ext uri="{9D8B030D-6E8A-4147-A177-3AD203B41FA5}">
                      <a16:colId xmlns:a16="http://schemas.microsoft.com/office/drawing/2014/main" val="3261999201"/>
                    </a:ext>
                  </a:extLst>
                </a:gridCol>
              </a:tblGrid>
              <a:tr h="2016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73478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Chief Executives, General Managers and Legislators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47555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Chief Executives, General Managers and Legislators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834082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Chief Executives and Managing Directors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44083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111111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Chief Executive or Managing Director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88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6EB47-173E-443C-9953-559905AE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Your job is set to change: the Jobs Reset Summit looks look at how | World  Economic Forum">
            <a:extLst>
              <a:ext uri="{FF2B5EF4-FFF2-40B4-BE49-F238E27FC236}">
                <a16:creationId xmlns:a16="http://schemas.microsoft.com/office/drawing/2014/main" id="{8E49DA65-5980-4DCB-A5DB-A9A571571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88640"/>
            <a:ext cx="3316845" cy="30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B88A8-7F43-41AA-A962-4D06F2B460CA}"/>
              </a:ext>
            </a:extLst>
          </p:cNvPr>
          <p:cNvSpPr txBox="1"/>
          <p:nvPr/>
        </p:nvSpPr>
        <p:spPr>
          <a:xfrm>
            <a:off x="2221173" y="3152001"/>
            <a:ext cx="3024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200" b="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https://www.weforum.org/agenda/2020/10/what-to-expect-from-the-jobs-reset-summit/</a:t>
            </a:r>
            <a:endParaRPr lang="en-A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FBA41B4-49AC-4ED1-8BF2-E64B1357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37" y="1268760"/>
            <a:ext cx="381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2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14FBF5-E461-44F5-8E4F-02A945FF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32" y="274737"/>
            <a:ext cx="7802112" cy="1143000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chemeClr val="accent1">
                    <a:lumMod val="75000"/>
                  </a:schemeClr>
                </a:solidFill>
              </a:rPr>
              <a:t>Jobs which are most at risk from automation over the next two decades?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799E7D-F33A-4534-B243-E3A183E47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25692"/>
              </p:ext>
            </p:extLst>
          </p:nvPr>
        </p:nvGraphicFramePr>
        <p:xfrm>
          <a:off x="2123728" y="1916832"/>
          <a:ext cx="743778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271">
                <a:tc>
                  <a:txBody>
                    <a:bodyPr/>
                    <a:lstStyle/>
                    <a:p>
                      <a:r>
                        <a:rPr lang="en-AU" sz="2800" dirty="0"/>
                        <a:t>Library technicians</a:t>
                      </a:r>
                    </a:p>
                    <a:p>
                      <a:r>
                        <a:rPr lang="en-AU" sz="2800" dirty="0"/>
                        <a:t>Clerks</a:t>
                      </a:r>
                    </a:p>
                    <a:p>
                      <a:r>
                        <a:rPr lang="en-AU" sz="2800" dirty="0"/>
                        <a:t>Telemarketers</a:t>
                      </a:r>
                    </a:p>
                    <a:p>
                      <a:r>
                        <a:rPr lang="en-AU" sz="2800" dirty="0"/>
                        <a:t>Restaurant cooks</a:t>
                      </a:r>
                    </a:p>
                    <a:p>
                      <a:r>
                        <a:rPr lang="en-AU" sz="2800" dirty="0"/>
                        <a:t>Farm labourers</a:t>
                      </a:r>
                    </a:p>
                    <a:p>
                      <a:r>
                        <a:rPr lang="en-AU" sz="2800" dirty="0"/>
                        <a:t>Dental technicians</a:t>
                      </a:r>
                    </a:p>
                    <a:p>
                      <a:r>
                        <a:rPr lang="en-AU" sz="2800" dirty="0"/>
                        <a:t>Machine</a:t>
                      </a:r>
                      <a:r>
                        <a:rPr lang="en-AU" sz="2800" baseline="0" dirty="0"/>
                        <a:t> setters</a:t>
                      </a:r>
                    </a:p>
                    <a:p>
                      <a:r>
                        <a:rPr lang="en-AU" sz="2800" baseline="0" dirty="0"/>
                        <a:t>Cashiers</a:t>
                      </a:r>
                    </a:p>
                    <a:p>
                      <a:r>
                        <a:rPr lang="en-AU" sz="2800" baseline="0" dirty="0"/>
                        <a:t>Real estate brokers</a:t>
                      </a:r>
                      <a:endParaRPr lang="en-AU" sz="2800" dirty="0"/>
                    </a:p>
                    <a:p>
                      <a:r>
                        <a:rPr lang="en-AU" sz="2800" dirty="0"/>
                        <a:t>Couriers</a:t>
                      </a:r>
                    </a:p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Agricultural technicians</a:t>
                      </a:r>
                    </a:p>
                    <a:p>
                      <a:r>
                        <a:rPr lang="en-AU" sz="2800" dirty="0"/>
                        <a:t>Bookkeepers</a:t>
                      </a:r>
                    </a:p>
                    <a:p>
                      <a:r>
                        <a:rPr lang="en-AU" sz="2800" dirty="0"/>
                        <a:t>Legal</a:t>
                      </a:r>
                      <a:r>
                        <a:rPr lang="en-AU" sz="2800" baseline="0" dirty="0"/>
                        <a:t> secretaries</a:t>
                      </a:r>
                    </a:p>
                    <a:p>
                      <a:r>
                        <a:rPr lang="en-AU" sz="2800" baseline="0" dirty="0"/>
                        <a:t>Drivers</a:t>
                      </a:r>
                    </a:p>
                    <a:p>
                      <a:r>
                        <a:rPr lang="en-AU" sz="2800" baseline="0" dirty="0"/>
                        <a:t>Sales workers</a:t>
                      </a:r>
                    </a:p>
                    <a:p>
                      <a:r>
                        <a:rPr lang="en-AU" sz="2800" baseline="0" dirty="0"/>
                        <a:t>Credit analysts</a:t>
                      </a:r>
                    </a:p>
                    <a:p>
                      <a:r>
                        <a:rPr lang="en-AU" sz="2800" baseline="0" dirty="0"/>
                        <a:t>Umpires/referees</a:t>
                      </a:r>
                    </a:p>
                    <a:p>
                      <a:r>
                        <a:rPr lang="en-AU" sz="2800" baseline="0" dirty="0"/>
                        <a:t>Insurance appraisers</a:t>
                      </a:r>
                    </a:p>
                    <a:p>
                      <a:r>
                        <a:rPr lang="en-AU" sz="2800" baseline="0" dirty="0"/>
                        <a:t>Loan officers</a:t>
                      </a:r>
                    </a:p>
                    <a:p>
                      <a:r>
                        <a:rPr lang="en-AU" sz="2800" baseline="0" dirty="0"/>
                        <a:t>Welders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A61A4DA1-3B03-418B-B4E1-49C84D15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17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BE0EF8-654C-494F-8ADD-537CFEC8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14E79-5AF4-48F0-BF71-CB30CDC616A0}"/>
              </a:ext>
            </a:extLst>
          </p:cNvPr>
          <p:cNvSpPr txBox="1"/>
          <p:nvPr/>
        </p:nvSpPr>
        <p:spPr>
          <a:xfrm>
            <a:off x="1691680" y="9841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What do we know about the Australian labour market? – Trend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4F289-E0D9-4BD6-A3E3-41F292FEEB9C}"/>
              </a:ext>
            </a:extLst>
          </p:cNvPr>
          <p:cNvSpPr/>
          <p:nvPr/>
        </p:nvSpPr>
        <p:spPr>
          <a:xfrm>
            <a:off x="2339752" y="1095178"/>
            <a:ext cx="64807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Advances in automation and computerisation mean that:</a:t>
            </a:r>
          </a:p>
          <a:p>
            <a:pPr algn="r">
              <a:buNone/>
            </a:pP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endParaRPr lang="en-AU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endParaRPr lang="en-A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45775F-E718-4113-9BDB-C0D3DA2BD580}"/>
              </a:ext>
            </a:extLst>
          </p:cNvPr>
          <p:cNvSpPr txBox="1"/>
          <p:nvPr/>
        </p:nvSpPr>
        <p:spPr>
          <a:xfrm>
            <a:off x="1691680" y="9841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What do we know about the Australian labour market? – Trend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692D9-BCC1-4B89-A8E3-010953239ADE}"/>
              </a:ext>
            </a:extLst>
          </p:cNvPr>
          <p:cNvSpPr/>
          <p:nvPr/>
        </p:nvSpPr>
        <p:spPr>
          <a:xfrm>
            <a:off x="2339752" y="1095178"/>
            <a:ext cx="64807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Advances in automation and computerisation mean that:</a:t>
            </a:r>
          </a:p>
          <a:p>
            <a:pPr algn="r">
              <a:buNone/>
            </a:pP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40%, or 5 million, jobs are at high risk from automation in the Australian labour market by 2030</a:t>
            </a:r>
            <a:endParaRPr lang="en-AU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CEDA, 2015, </a:t>
            </a:r>
            <a:r>
              <a:rPr lang="en-AU" sz="1200" i="1" dirty="0">
                <a:solidFill>
                  <a:schemeClr val="accent1">
                    <a:lumMod val="75000"/>
                  </a:schemeClr>
                </a:solidFill>
              </a:rPr>
              <a:t>Australia’s Future Workforce</a:t>
            </a:r>
            <a:r>
              <a:rPr lang="en-AU" sz="1200" dirty="0">
                <a:solidFill>
                  <a:schemeClr val="accent1">
                    <a:lumMod val="75000"/>
                  </a:schemeClr>
                </a:solidFill>
              </a:rPr>
              <a:t>, p. 58</a:t>
            </a:r>
            <a:endParaRPr lang="en-AU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endParaRPr lang="en-AU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endParaRPr lang="en-A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://assets.pewresearch.org/wp-content/uploads/sites/14/2014/08/PI_14.08.06_FutureQuote_Cannon.png">
            <a:extLst>
              <a:ext uri="{FF2B5EF4-FFF2-40B4-BE49-F238E27FC236}">
                <a16:creationId xmlns:a16="http://schemas.microsoft.com/office/drawing/2014/main" id="{2D19C766-9C5C-497D-9A8C-CBFA91CE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3910204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2152E8-8E63-445A-979B-8F3580867FB6}"/>
              </a:ext>
            </a:extLst>
          </p:cNvPr>
          <p:cNvSpPr/>
          <p:nvPr/>
        </p:nvSpPr>
        <p:spPr>
          <a:xfrm>
            <a:off x="2231740" y="602128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http://www.regionalaustralia.org.au/home/regional-job-automation-pack/</a:t>
            </a:r>
            <a:endParaRPr lang="en-A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0C325-BBCF-4CCD-ADE6-EE7D163B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34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16" y="2907080"/>
            <a:ext cx="2088270" cy="1224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5431" y="116632"/>
            <a:ext cx="79305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b="1" dirty="0">
                <a:solidFill>
                  <a:schemeClr val="accent1">
                    <a:lumMod val="75000"/>
                  </a:schemeClr>
                </a:solidFill>
              </a:rPr>
              <a:t>2. Structural changes - The rise of the “gig”, “portfolio” or “sharing” economy</a:t>
            </a:r>
          </a:p>
        </p:txBody>
      </p:sp>
      <p:pic>
        <p:nvPicPr>
          <p:cNvPr id="8" name="Picture 2" descr="https://content.careeronecdn.com.au/lux/Airtasker/Logo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47" y="4907763"/>
            <a:ext cx="3278138" cy="9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101geek.com/wp-content/uploads/2014/12/freelancer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618407"/>
            <a:ext cx="3413570" cy="8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2.muscache.com/airbnb/static/logos/belo-1200x630-a0d52af6aba9463c82017da13912f1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31" y="5770805"/>
            <a:ext cx="2041465" cy="10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upwork.com/images/upwork-logo-1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86" y="3361836"/>
            <a:ext cx="3202825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towleroad.com/wp-content/uploads/2016/06/ub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84" y="1727468"/>
            <a:ext cx="1179612" cy="11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content.linkedin.com/content/dam/brand/site/img/visual-guideline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11" y="5620498"/>
            <a:ext cx="2931816" cy="10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6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D3D4DF-BE7C-4E42-AF65-CEF0AF052D8E}"/>
              </a:ext>
            </a:extLst>
          </p:cNvPr>
          <p:cNvSpPr txBox="1"/>
          <p:nvPr/>
        </p:nvSpPr>
        <p:spPr>
          <a:xfrm>
            <a:off x="1691680" y="9841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What do we know about the Australian labour market? - Trend 2</a:t>
            </a:r>
          </a:p>
        </p:txBody>
      </p:sp>
      <p:pic>
        <p:nvPicPr>
          <p:cNvPr id="5" name="Picture 2" descr=" ">
            <a:extLst>
              <a:ext uri="{FF2B5EF4-FFF2-40B4-BE49-F238E27FC236}">
                <a16:creationId xmlns:a16="http://schemas.microsoft.com/office/drawing/2014/main" id="{B99C3534-2681-473F-88AC-D0E0B8C8B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628800"/>
            <a:ext cx="6669463" cy="39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1269A2A-376C-4A56-B310-4E24476B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49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A88194-41B5-4FEA-899A-19A7D9EC5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40040"/>
              </p:ext>
            </p:extLst>
          </p:nvPr>
        </p:nvGraphicFramePr>
        <p:xfrm>
          <a:off x="2720752" y="1412776"/>
          <a:ext cx="6731910" cy="425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8AF3ECE-EB23-4B31-8BDE-98B58917F6B1}"/>
              </a:ext>
            </a:extLst>
          </p:cNvPr>
          <p:cNvSpPr/>
          <p:nvPr/>
        </p:nvSpPr>
        <p:spPr>
          <a:xfrm>
            <a:off x="2411760" y="52044"/>
            <a:ext cx="5479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What do we know about the Australian labour market? – Trend 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A3A131C-5E57-4BE3-9016-352312BC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85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FA87C4-CF3E-464F-BE88-8DA97AEDE6EE}"/>
              </a:ext>
            </a:extLst>
          </p:cNvPr>
          <p:cNvSpPr txBox="1"/>
          <p:nvPr/>
        </p:nvSpPr>
        <p:spPr>
          <a:xfrm>
            <a:off x="1691680" y="9841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What do we know about the Australian labour market? - Trend 2</a:t>
            </a:r>
          </a:p>
        </p:txBody>
      </p:sp>
      <p:pic>
        <p:nvPicPr>
          <p:cNvPr id="5" name="Picture 2" descr="Graph: Graph 1, Unemployment, Underemployment and Underutilisation Rates, August 2007 to August 2017">
            <a:extLst>
              <a:ext uri="{FF2B5EF4-FFF2-40B4-BE49-F238E27FC236}">
                <a16:creationId xmlns:a16="http://schemas.microsoft.com/office/drawing/2014/main" id="{8ED137AF-DA23-4AF2-AD08-7A8435DC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79" y="3270171"/>
            <a:ext cx="4462513" cy="25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19B1EA-66FA-4B85-B5ED-DBCFB8813738}"/>
              </a:ext>
            </a:extLst>
          </p:cNvPr>
          <p:cNvSpPr/>
          <p:nvPr/>
        </p:nvSpPr>
        <p:spPr>
          <a:xfrm>
            <a:off x="2218679" y="6155064"/>
            <a:ext cx="736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http://www.abs.gov.au/ausstats/abs@.nsf/Latestproducts/6202.0Main%20Features2Aug%202017?opendocument&amp;tabname=Summary&amp;prodno=6202.0&amp;issue=Aug%202017&amp;num=&amp;view=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28BA5-852F-407C-8442-B030EA57FCE9}"/>
              </a:ext>
            </a:extLst>
          </p:cNvPr>
          <p:cNvSpPr txBox="1"/>
          <p:nvPr/>
        </p:nvSpPr>
        <p:spPr>
          <a:xfrm>
            <a:off x="7175444" y="40694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Total = approx. 30%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47BA835-0B9D-4F47-A72C-0785BD0C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E5A65-45C0-49D7-ABA1-500A6CEF1E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908720"/>
            <a:ext cx="41371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04" y="274638"/>
            <a:ext cx="7121996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What does this mean for the education system?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-65987" y="-15426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61" y="1417638"/>
            <a:ext cx="12668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57" y="2708920"/>
            <a:ext cx="6574957" cy="3802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9691" y="322423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384-322BC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8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09BF77B-A9EC-461D-96D5-E4E953B60F27}"/>
              </a:ext>
            </a:extLst>
          </p:cNvPr>
          <p:cNvGrpSpPr/>
          <p:nvPr/>
        </p:nvGrpSpPr>
        <p:grpSpPr>
          <a:xfrm>
            <a:off x="2047432" y="40837"/>
            <a:ext cx="7694708" cy="6556515"/>
            <a:chOff x="2057936" y="76115"/>
            <a:chExt cx="7694708" cy="65565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36" y="76115"/>
              <a:ext cx="4128552" cy="21617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677" y="4553793"/>
              <a:ext cx="3098118" cy="20788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217" y="4365104"/>
              <a:ext cx="2736304" cy="20522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586" y="1810724"/>
              <a:ext cx="2127496" cy="19295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217" y="2651993"/>
              <a:ext cx="1973354" cy="9930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720" y="166421"/>
              <a:ext cx="2844924" cy="1298769"/>
            </a:xfrm>
            <a:prstGeom prst="rect">
              <a:avLst/>
            </a:prstGeom>
          </p:spPr>
        </p:pic>
      </p:grpSp>
      <p:pic>
        <p:nvPicPr>
          <p:cNvPr id="3074" name="Picture 2" descr="How the Funnel Concept Effects Learning (+FREE E-book)">
            <a:extLst>
              <a:ext uri="{FF2B5EF4-FFF2-40B4-BE49-F238E27FC236}">
                <a16:creationId xmlns:a16="http://schemas.microsoft.com/office/drawing/2014/main" id="{8E903FCB-922C-4552-ADAE-451EDC58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99" y="232513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4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C9869-B70D-4AE4-A022-8E6EEF7D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1EC86-EAA9-475D-A7FF-A06EAB0FB236}"/>
              </a:ext>
            </a:extLst>
          </p:cNvPr>
          <p:cNvSpPr txBox="1"/>
          <p:nvPr/>
        </p:nvSpPr>
        <p:spPr>
          <a:xfrm>
            <a:off x="2360712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Neuroplasticity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3A337-228E-4741-98B8-2A1160DB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9" y="801713"/>
            <a:ext cx="4896544" cy="24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E4CD-2ECA-49B2-897B-F98438AC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088" y="259130"/>
            <a:ext cx="7363268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What is a labour market?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B38F-67B2-4C4F-ADF4-D0C4ADCA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727" y="3952626"/>
            <a:ext cx="7049988" cy="341724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Need to understand labour markets from an economic, social and geographic viewpoint</a:t>
            </a:r>
          </a:p>
          <a:p>
            <a:pPr marL="0" indent="0"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 geographic viewpoint = 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regions</a:t>
            </a:r>
          </a:p>
          <a:p>
            <a:pPr marL="0" indent="0">
              <a:buNone/>
            </a:pP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3C57-3835-448F-8589-6C5414BE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CF3B8-6722-4F44-B3D0-26A9706D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03" y="1467570"/>
            <a:ext cx="3556635" cy="23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1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20196-C6E5-42A0-8749-A3371202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098EC-0CBC-4FC4-964B-A5B0B44F5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9" y="801713"/>
            <a:ext cx="4896544" cy="2407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B2B32-3DD5-43F1-8BDB-769FEA8DF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9" y="3456343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5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0712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Neuroplasticity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9" y="801713"/>
            <a:ext cx="4896544" cy="240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9" y="3456343"/>
            <a:ext cx="3901440" cy="2599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4" y="4221088"/>
            <a:ext cx="3694576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8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9337B0-F270-48D4-9923-53EAFCC0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71430"/>
            <a:ext cx="7293768" cy="1055077"/>
          </a:xfrm>
        </p:spPr>
        <p:txBody>
          <a:bodyPr>
            <a:noAutofit/>
          </a:bodyPr>
          <a:lstStyle/>
          <a:p>
            <a:r>
              <a:rPr lang="en-AU" sz="3323" b="1" dirty="0">
                <a:solidFill>
                  <a:schemeClr val="accent1">
                    <a:lumMod val="75000"/>
                  </a:schemeClr>
                </a:solidFill>
              </a:rPr>
              <a:t>The Torrance Test of Creative Thinking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E7D0F-3B85-4A3F-8214-B04C5BC4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572359"/>
            <a:ext cx="7725816" cy="4177812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In the past, the test has shown that 98% of children in kindergarten are “creative geniuses”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by age 25, only 3% remain creative geniuses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over the last 25 years, the Torrance Test has shown a decrease in originality among young children (kindergarten to grade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98602-8B3E-44BA-9D72-D9406C9E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0" y="0"/>
            <a:ext cx="1889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D57049-D466-467B-AB41-CD8EDB1B15BB}"/>
              </a:ext>
            </a:extLst>
          </p:cNvPr>
          <p:cNvSpPr/>
          <p:nvPr/>
        </p:nvSpPr>
        <p:spPr>
          <a:xfrm>
            <a:off x="2245588" y="5750170"/>
            <a:ext cx="6580423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92" dirty="0">
                <a:solidFill>
                  <a:schemeClr val="accent1">
                    <a:lumMod val="75000"/>
                  </a:schemeClr>
                </a:solidFill>
              </a:rPr>
              <a:t>https://www.weforum.org/agenda/2017/09/skills-children-need-work-future-play-lego/</a:t>
            </a:r>
          </a:p>
        </p:txBody>
      </p:sp>
    </p:spTree>
    <p:extLst>
      <p:ext uri="{BB962C8B-B14F-4D97-AF65-F5344CB8AC3E}">
        <p14:creationId xmlns:p14="http://schemas.microsoft.com/office/powerpoint/2010/main" val="1995169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E27A6-7CAB-41B1-A3BB-246FB712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-610" y="0"/>
            <a:ext cx="1889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32571-E3EC-4DFB-AFEF-3780251C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95" y="570836"/>
            <a:ext cx="6260123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54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018602" y="5417999"/>
            <a:ext cx="7874295" cy="1440001"/>
            <a:chOff x="2018602" y="5417999"/>
            <a:chExt cx="7874295" cy="1440001"/>
          </a:xfrm>
        </p:grpSpPr>
        <p:pic>
          <p:nvPicPr>
            <p:cNvPr id="3090" name="Picture 18" descr="https://swhelper-wpengine.netdna-ssl.com/wp-content/uploads/2016/07/2420ec61-8ffd-42bc-8938-5d344a518b44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6212"/>
            <a:stretch>
              <a:fillRect/>
            </a:stretch>
          </p:blipFill>
          <p:spPr bwMode="auto">
            <a:xfrm>
              <a:off x="2018602" y="5417999"/>
              <a:ext cx="2718374" cy="1440001"/>
            </a:xfrm>
            <a:prstGeom prst="rect">
              <a:avLst/>
            </a:prstGeom>
            <a:noFill/>
          </p:spPr>
        </p:pic>
        <p:pic>
          <p:nvPicPr>
            <p:cNvPr id="3075" name="Picture 3" descr="http://tech.co/wp-content/uploads/2014/12/future-marketing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6456"/>
            <a:stretch>
              <a:fillRect/>
            </a:stretch>
          </p:blipFill>
          <p:spPr bwMode="auto">
            <a:xfrm>
              <a:off x="4656003" y="5418000"/>
              <a:ext cx="3078784" cy="1440000"/>
            </a:xfrm>
            <a:prstGeom prst="rect">
              <a:avLst/>
            </a:prstGeom>
            <a:noFill/>
          </p:spPr>
        </p:pic>
        <p:pic>
          <p:nvPicPr>
            <p:cNvPr id="3088" name="Picture 16" descr="https://s3.amazonaws.com/eb-blog-bloguk/wp-content/uploads/shutterstock_176486690-730x487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34129" y="5418000"/>
              <a:ext cx="2158768" cy="14400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300705" y="395954"/>
            <a:ext cx="737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Cogitaire 5 Model</a:t>
            </a:r>
            <a:endParaRPr lang="en-A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E4012C-441B-46E2-8AC7-5D63A94BC423}"/>
              </a:ext>
            </a:extLst>
          </p:cNvPr>
          <p:cNvGrpSpPr/>
          <p:nvPr/>
        </p:nvGrpSpPr>
        <p:grpSpPr>
          <a:xfrm>
            <a:off x="3800872" y="1169569"/>
            <a:ext cx="4071371" cy="4012746"/>
            <a:chOff x="3800872" y="1169569"/>
            <a:chExt cx="4071371" cy="4012746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0992" y="2183755"/>
              <a:ext cx="1965325" cy="196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025008" y="2704752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The</a:t>
              </a:r>
            </a:p>
            <a:p>
              <a:pPr algn="ctr"/>
              <a:r>
                <a:rPr lang="en-AU" sz="2000" b="1" dirty="0"/>
                <a:t>Cogitaire 5</a:t>
              </a:r>
            </a:p>
            <a:p>
              <a:pPr algn="ctr"/>
              <a:r>
                <a:rPr lang="en-AU" dirty="0"/>
                <a:t>Model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835026" y="1169569"/>
              <a:ext cx="1943100" cy="1749425"/>
              <a:chOff x="5835026" y="1169569"/>
              <a:chExt cx="1943100" cy="1749425"/>
            </a:xfrm>
          </p:grpSpPr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35026" y="1169569"/>
                <a:ext cx="1943100" cy="174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6177136" y="1772816"/>
                <a:ext cx="10081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/>
                  <a:t>Systems</a:t>
                </a:r>
              </a:p>
              <a:p>
                <a:pPr algn="ctr"/>
                <a:r>
                  <a:rPr lang="en-AU" sz="1400" dirty="0"/>
                  <a:t>Thinking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375230" y="2528756"/>
              <a:ext cx="1497013" cy="2286000"/>
              <a:chOff x="6375230" y="2528756"/>
              <a:chExt cx="1497013" cy="2286000"/>
            </a:xfrm>
          </p:grpSpPr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5230" y="2528756"/>
                <a:ext cx="1497013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483098" y="3720880"/>
                <a:ext cx="12241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/>
                  <a:t>Complexity</a:t>
                </a:r>
              </a:p>
              <a:p>
                <a:pPr algn="ctr"/>
                <a:r>
                  <a:rPr lang="en-AU" sz="1400" dirty="0"/>
                  <a:t>Thinking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73933" y="3878978"/>
              <a:ext cx="2400300" cy="1303337"/>
              <a:chOff x="4682898" y="3878978"/>
              <a:chExt cx="2400300" cy="1303337"/>
            </a:xfrm>
          </p:grpSpPr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82898" y="3878978"/>
                <a:ext cx="2400300" cy="1303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5097016" y="4365104"/>
                <a:ext cx="15841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/>
                  <a:t>Entrepreneurial</a:t>
                </a:r>
              </a:p>
              <a:p>
                <a:pPr algn="ctr"/>
                <a:r>
                  <a:rPr lang="en-AU" sz="1400" dirty="0"/>
                  <a:t>Thinking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800872" y="2515859"/>
              <a:ext cx="1497013" cy="2286000"/>
              <a:chOff x="3845985" y="2519791"/>
              <a:chExt cx="1497013" cy="2286000"/>
            </a:xfrm>
          </p:grpSpPr>
          <p:pic>
            <p:nvPicPr>
              <p:cNvPr id="3083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5985" y="2519791"/>
                <a:ext cx="1497013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160912" y="3720880"/>
                <a:ext cx="9361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/>
                  <a:t>Design</a:t>
                </a:r>
              </a:p>
              <a:p>
                <a:pPr algn="ctr"/>
                <a:r>
                  <a:rPr lang="en-AU" sz="1400" dirty="0"/>
                  <a:t>Thinking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927246" y="1178822"/>
              <a:ext cx="1943100" cy="1749425"/>
              <a:chOff x="3927246" y="1178822"/>
              <a:chExt cx="1943100" cy="1749425"/>
            </a:xfrm>
          </p:grpSpPr>
          <p:pic>
            <p:nvPicPr>
              <p:cNvPr id="3091" name="Picture 19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7246" y="1178822"/>
                <a:ext cx="1943100" cy="174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448944" y="1794882"/>
                <a:ext cx="10081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/>
                  <a:t>Futures</a:t>
                </a:r>
              </a:p>
              <a:p>
                <a:pPr algn="ctr"/>
                <a:r>
                  <a:rPr lang="en-AU" sz="1400" dirty="0"/>
                  <a:t>Thinking</a:t>
                </a:r>
              </a:p>
            </p:txBody>
          </p:sp>
        </p:grpSp>
      </p:grpSp>
      <p:grpSp>
        <p:nvGrpSpPr>
          <p:cNvPr id="42" name="Group 11"/>
          <p:cNvGrpSpPr/>
          <p:nvPr/>
        </p:nvGrpSpPr>
        <p:grpSpPr>
          <a:xfrm>
            <a:off x="1" y="0"/>
            <a:ext cx="9273479" cy="6858000"/>
            <a:chOff x="0" y="0"/>
            <a:chExt cx="9134747" cy="68580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B49824-35A8-48C8-9C6F-24A39D590201}"/>
              </a:ext>
            </a:extLst>
          </p:cNvPr>
          <p:cNvSpPr txBox="1"/>
          <p:nvPr/>
        </p:nvSpPr>
        <p:spPr>
          <a:xfrm>
            <a:off x="7778126" y="427094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Developed by Dr. Jude Walker, 2017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8D978-EDF9-4525-852D-DBBC54B0689F}"/>
              </a:ext>
            </a:extLst>
          </p:cNvPr>
          <p:cNvSpPr txBox="1"/>
          <p:nvPr/>
        </p:nvSpPr>
        <p:spPr>
          <a:xfrm>
            <a:off x="2144688" y="332656"/>
            <a:ext cx="737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Evidence based practice - Data</a:t>
            </a:r>
            <a:endParaRPr lang="en-A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7661BE5-563D-4275-982F-5A50A1E4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age result for data">
            <a:extLst>
              <a:ext uri="{FF2B5EF4-FFF2-40B4-BE49-F238E27FC236}">
                <a16:creationId xmlns:a16="http://schemas.microsoft.com/office/drawing/2014/main" id="{4511FB71-0B76-45FC-AD09-08F2FCE1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00" y="2060848"/>
            <a:ext cx="7041232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22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A981-BE6D-40CC-BCF1-4C6349FC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96" y="44624"/>
            <a:ext cx="7194004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Regional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318E-D4E4-4E58-B6C8-6A017F21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994" y="1052736"/>
            <a:ext cx="7273095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ABS Census +++		abs.gov.au</a:t>
            </a:r>
          </a:p>
          <a:p>
            <a:pPr marL="457200" lvl="1" indent="0"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Table Builder		Regional data</a:t>
            </a:r>
          </a:p>
          <a:p>
            <a:pPr marL="457200" lvl="1" indent="0">
              <a:buNone/>
            </a:pPr>
            <a:endParaRPr lang="en-AU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26B99BDA-FE62-4622-8BD7-57B75EE154FB}"/>
              </a:ext>
            </a:extLst>
          </p:cNvPr>
          <p:cNvGrpSpPr/>
          <p:nvPr/>
        </p:nvGrpSpPr>
        <p:grpSpPr>
          <a:xfrm>
            <a:off x="0" y="0"/>
            <a:ext cx="9273479" cy="6858000"/>
            <a:chOff x="0" y="0"/>
            <a:chExt cx="9134747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22E3BD-7321-418C-BA04-DB0C74B781CA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872B238-B872-4E82-8B77-8558DE126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0B52A7-AE96-4EA4-8371-3DA9D09DF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60444"/>
              </p:ext>
            </p:extLst>
          </p:nvPr>
        </p:nvGraphicFramePr>
        <p:xfrm>
          <a:off x="2276196" y="1692374"/>
          <a:ext cx="6858690" cy="4525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460">
                  <a:extLst>
                    <a:ext uri="{9D8B030D-6E8A-4147-A177-3AD203B41FA5}">
                      <a16:colId xmlns:a16="http://schemas.microsoft.com/office/drawing/2014/main" val="3090931499"/>
                    </a:ext>
                  </a:extLst>
                </a:gridCol>
                <a:gridCol w="1278230">
                  <a:extLst>
                    <a:ext uri="{9D8B030D-6E8A-4147-A177-3AD203B41FA5}">
                      <a16:colId xmlns:a16="http://schemas.microsoft.com/office/drawing/2014/main" val="3952296854"/>
                    </a:ext>
                  </a:extLst>
                </a:gridCol>
                <a:gridCol w="1640681">
                  <a:extLst>
                    <a:ext uri="{9D8B030D-6E8A-4147-A177-3AD203B41FA5}">
                      <a16:colId xmlns:a16="http://schemas.microsoft.com/office/drawing/2014/main" val="678068537"/>
                    </a:ext>
                  </a:extLst>
                </a:gridCol>
                <a:gridCol w="1383319">
                  <a:extLst>
                    <a:ext uri="{9D8B030D-6E8A-4147-A177-3AD203B41FA5}">
                      <a16:colId xmlns:a16="http://schemas.microsoft.com/office/drawing/2014/main" val="341038746"/>
                    </a:ext>
                  </a:extLst>
                </a:gridCol>
              </a:tblGrid>
              <a:tr h="15451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u="none" strike="noStrike">
                          <a:effectLst/>
                        </a:rPr>
                        <a:t>Number of businesses by industry - at 30 June</a:t>
                      </a:r>
                      <a:endParaRPr lang="en-AU" sz="8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999974411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453716384"/>
                  </a:ext>
                </a:extLst>
              </a:tr>
              <a:tr h="154514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u="none" strike="noStrike">
                          <a:effectLst/>
                        </a:rPr>
                        <a:t>Data available for years: 2016, 2017, 2018, 2019, 2020</a:t>
                      </a:r>
                      <a:endParaRPr lang="en-AU" sz="8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999061761"/>
                  </a:ext>
                </a:extLst>
              </a:tr>
              <a:tr h="5729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Description</a:t>
                      </a:r>
                      <a:endParaRPr lang="en-AU" sz="7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2020 (Bayside (C))</a:t>
                      </a:r>
                      <a:endParaRPr lang="en-AU" sz="7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2020 (Glen Eira (C))</a:t>
                      </a:r>
                      <a:endParaRPr lang="en-AU" sz="7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2020 (Kingston (C) (Vic.))</a:t>
                      </a:r>
                      <a:endParaRPr lang="en-AU" sz="7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278694085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Agriculture, forestry and fishing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157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84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107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348491367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Mining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233329905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Manufacturing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282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359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1 169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653475007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Electricity, gas water and waste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68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224699279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Construction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1 626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1 987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3 142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355077795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Wholesale trade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502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656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1 250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61119154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Retail trade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721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952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1 123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028198965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Accommodation and food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436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643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642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732466897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Transport, postal and warehousing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291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1 006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1 192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449944707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Information media and telecommunications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182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210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119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175636134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Financial and insurance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2 050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1 922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1 420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490515259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Rental, hiring and real estate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1 875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2 567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1 930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265646262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Professional, scientific and technical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3 006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2 987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2 176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1490436380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Administrative and support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469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698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712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957032953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Public administration and safety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44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35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638257303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Education and training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296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300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280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820672686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Health care and social assistance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1 107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1 354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759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893229824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Arts and recreation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264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282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234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258405385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Other services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415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547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944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864560196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ctr"/>
                      <a:r>
                        <a:rPr lang="en-AU" sz="700" u="none" strike="noStrike">
                          <a:effectLst/>
                        </a:rPr>
                        <a:t>Currently unknown (no.)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21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27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700" u="none" strike="noStrike">
                          <a:effectLst/>
                        </a:rPr>
                        <a:t>30</a:t>
                      </a:r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3253308114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u="none" strike="noStrike">
                          <a:effectLst/>
                        </a:rPr>
                        <a:t>Number of businesses by industry - total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u="none" strike="noStrike">
                          <a:effectLst/>
                        </a:rPr>
                        <a:t>13 760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u="none" strike="noStrike">
                          <a:effectLst/>
                        </a:rPr>
                        <a:t>16 677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u="none" strike="noStrike">
                          <a:effectLst/>
                        </a:rPr>
                        <a:t>17 349</a:t>
                      </a:r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438" marR="6438" marT="6438" marB="0" anchor="ctr"/>
                </a:tc>
                <a:extLst>
                  <a:ext uri="{0D108BD9-81ED-4DB2-BD59-A6C34878D82A}">
                    <a16:rowId xmlns:a16="http://schemas.microsoft.com/office/drawing/2014/main" val="4083432490"/>
                  </a:ext>
                </a:extLst>
              </a:tr>
              <a:tr h="128761"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4091148320"/>
                  </a:ext>
                </a:extLst>
              </a:tr>
              <a:tr h="225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Overall number of businesses in BGKLLEN in 2020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47786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77682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98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E088-1DA0-4630-80A5-6FEEF0D8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96" y="274638"/>
            <a:ext cx="7194004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Local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7958-C7B8-48FB-9D5C-E9272213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06" y="1600201"/>
            <a:ext cx="7273094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REMPLAN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044C059B-27E3-49FF-8009-6ECCF14285BB}"/>
              </a:ext>
            </a:extLst>
          </p:cNvPr>
          <p:cNvGrpSpPr/>
          <p:nvPr/>
        </p:nvGrpSpPr>
        <p:grpSpPr>
          <a:xfrm>
            <a:off x="0" y="0"/>
            <a:ext cx="9273479" cy="6858000"/>
            <a:chOff x="0" y="0"/>
            <a:chExt cx="9134747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B69C87-723E-43BF-BB26-983CFEF29B14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32BA46C-C2C4-4D77-BCCF-3338034EE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BBAF43-EE64-41F3-9484-9B7D89DC1C89}"/>
              </a:ext>
            </a:extLst>
          </p:cNvPr>
          <p:cNvSpPr txBox="1"/>
          <p:nvPr/>
        </p:nvSpPr>
        <p:spPr>
          <a:xfrm>
            <a:off x="2533793" y="42930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Profile.id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7D57F-D288-421E-AE61-87A9A96E9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65" y="4276843"/>
            <a:ext cx="4267719" cy="2400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06301-8B94-4987-B3E7-E8ECCD78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40" y="1319363"/>
            <a:ext cx="4568977" cy="2570050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8CF336C1-EB01-45CB-91AA-E52AEE3CE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13" y="5057857"/>
            <a:ext cx="2717788" cy="12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3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5F88-BE8B-4DBC-A9E5-B2FF5604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96" y="274638"/>
            <a:ext cx="7194004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Regional Development</a:t>
            </a:r>
            <a:br>
              <a:rPr lang="en-AU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AU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6582B239-4982-4D36-8C63-52C524FDDA5D}"/>
              </a:ext>
            </a:extLst>
          </p:cNvPr>
          <p:cNvGrpSpPr/>
          <p:nvPr/>
        </p:nvGrpSpPr>
        <p:grpSpPr>
          <a:xfrm>
            <a:off x="-861" y="2149"/>
            <a:ext cx="9273479" cy="6858000"/>
            <a:chOff x="0" y="0"/>
            <a:chExt cx="9134747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52B190-9459-4D3C-A8E9-15D08854A2B7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90FD16A5-33DD-4A3B-8EEB-CF0F0DE33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A60F93-601B-4E8B-8E3C-4A5BF6089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1078812"/>
            <a:ext cx="4491257" cy="56612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FF4D1-11A3-49BA-9655-BF3506FB31D4}"/>
              </a:ext>
            </a:extLst>
          </p:cNvPr>
          <p:cNvSpPr txBox="1"/>
          <p:nvPr/>
        </p:nvSpPr>
        <p:spPr>
          <a:xfrm>
            <a:off x="6628641" y="49411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>
                    <a:lumMod val="75000"/>
                  </a:schemeClr>
                </a:solidFill>
              </a:rPr>
              <a:t>http://www.regionalaustralia.org.au/home/regional-job-automation-pack/</a:t>
            </a:r>
          </a:p>
        </p:txBody>
      </p:sp>
    </p:spTree>
    <p:extLst>
      <p:ext uri="{BB962C8B-B14F-4D97-AF65-F5344CB8AC3E}">
        <p14:creationId xmlns:p14="http://schemas.microsoft.com/office/powerpoint/2010/main" val="215957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:a16="http://schemas.microsoft.com/office/drawing/2014/main" id="{7C788BFC-26F7-48F3-A034-6B41A2A5AF82}"/>
              </a:ext>
            </a:extLst>
          </p:cNvPr>
          <p:cNvGrpSpPr/>
          <p:nvPr/>
        </p:nvGrpSpPr>
        <p:grpSpPr>
          <a:xfrm>
            <a:off x="-861" y="2149"/>
            <a:ext cx="9273479" cy="6858000"/>
            <a:chOff x="0" y="0"/>
            <a:chExt cx="913474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401424-408D-4672-84EA-822CC42F64C9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9BF740B-A3B1-48F8-B62B-B0C542126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E7A223B-87CD-4A0F-B217-0E23DC60D3F9}"/>
              </a:ext>
            </a:extLst>
          </p:cNvPr>
          <p:cNvSpPr txBox="1">
            <a:spLocks/>
          </p:cNvSpPr>
          <p:nvPr/>
        </p:nvSpPr>
        <p:spPr>
          <a:xfrm>
            <a:off x="2216696" y="44624"/>
            <a:ext cx="7194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Regional Development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4D8E1-DBEB-4D41-BFC4-F0ED25B8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25" y="-39311263"/>
            <a:ext cx="6572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nnovation">
            <a:extLst>
              <a:ext uri="{FF2B5EF4-FFF2-40B4-BE49-F238E27FC236}">
                <a16:creationId xmlns:a16="http://schemas.microsoft.com/office/drawing/2014/main" id="{9F7893B0-245E-427E-A139-312AD4EC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95" y="-24044993"/>
            <a:ext cx="983380" cy="9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nological Readiness">
            <a:extLst>
              <a:ext uri="{FF2B5EF4-FFF2-40B4-BE49-F238E27FC236}">
                <a16:creationId xmlns:a16="http://schemas.microsoft.com/office/drawing/2014/main" id="{23317A75-9E9C-4BD5-820E-5F9DAB5C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95" y="-18101393"/>
            <a:ext cx="983379" cy="9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">
            <a:extLst>
              <a:ext uri="{FF2B5EF4-FFF2-40B4-BE49-F238E27FC236}">
                <a16:creationId xmlns:a16="http://schemas.microsoft.com/office/drawing/2014/main" id="{406CFCC5-9801-436E-BF16-555DF5C9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2999" y="-11174414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tural Resources">
            <a:extLst>
              <a:ext uri="{FF2B5EF4-FFF2-40B4-BE49-F238E27FC236}">
                <a16:creationId xmlns:a16="http://schemas.microsoft.com/office/drawing/2014/main" id="{343BF0B5-D400-410F-908B-17DF523B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31" y="-6076057"/>
            <a:ext cx="845243" cy="8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stitutional Foundations">
            <a:extLst>
              <a:ext uri="{FF2B5EF4-FFF2-40B4-BE49-F238E27FC236}">
                <a16:creationId xmlns:a16="http://schemas.microsoft.com/office/drawing/2014/main" id="{47A9CFBB-846B-4290-8465-2FB2A3AF4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4239538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Launch InSight Now">
            <a:hlinkClick r:id="rId9"/>
            <a:extLst>
              <a:ext uri="{FF2B5EF4-FFF2-40B4-BE49-F238E27FC236}">
                <a16:creationId xmlns:a16="http://schemas.microsoft.com/office/drawing/2014/main" id="{AE101697-4119-477A-88D8-11FDF2BD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0183138"/>
            <a:ext cx="97631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gin to InSight Premium">
            <a:hlinkClick r:id="rId11"/>
            <a:extLst>
              <a:ext uri="{FF2B5EF4-FFF2-40B4-BE49-F238E27FC236}">
                <a16:creationId xmlns:a16="http://schemas.microsoft.com/office/drawing/2014/main" id="{E6EB29E0-24C4-4BAF-81D9-B29B3536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993138"/>
            <a:ext cx="97631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5A04F3-6F05-477B-ABA0-0C7717DB8385}"/>
              </a:ext>
            </a:extLst>
          </p:cNvPr>
          <p:cNvGrpSpPr/>
          <p:nvPr/>
        </p:nvGrpSpPr>
        <p:grpSpPr>
          <a:xfrm>
            <a:off x="2046570" y="3562386"/>
            <a:ext cx="7693741" cy="790263"/>
            <a:chOff x="2123225" y="2520651"/>
            <a:chExt cx="7693741" cy="790263"/>
          </a:xfrm>
        </p:grpSpPr>
        <p:pic>
          <p:nvPicPr>
            <p:cNvPr id="2055" name="Picture 7" descr="Economic Fundamentals">
              <a:extLst>
                <a:ext uri="{FF2B5EF4-FFF2-40B4-BE49-F238E27FC236}">
                  <a16:creationId xmlns:a16="http://schemas.microsoft.com/office/drawing/2014/main" id="{75B19A15-C4FB-4BC5-9172-E118CDB7B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626" y="2523931"/>
              <a:ext cx="788535" cy="78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Labour Market Efficiency">
              <a:extLst>
                <a:ext uri="{FF2B5EF4-FFF2-40B4-BE49-F238E27FC236}">
                  <a16:creationId xmlns:a16="http://schemas.microsoft.com/office/drawing/2014/main" id="{1E0CA175-F375-4015-952A-45251B90F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866" y="2520652"/>
              <a:ext cx="788534" cy="788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Business Sophistication">
              <a:extLst>
                <a:ext uri="{FF2B5EF4-FFF2-40B4-BE49-F238E27FC236}">
                  <a16:creationId xmlns:a16="http://schemas.microsoft.com/office/drawing/2014/main" id="{4F86B8E1-AD0F-4969-8DC2-43E032A84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013" y="2520652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Innovation">
              <a:extLst>
                <a:ext uri="{FF2B5EF4-FFF2-40B4-BE49-F238E27FC236}">
                  <a16:creationId xmlns:a16="http://schemas.microsoft.com/office/drawing/2014/main" id="{C143144B-BA45-4FF1-9D71-FADEC448C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25" y="2520653"/>
              <a:ext cx="788534" cy="788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Technological Readiness">
              <a:extLst>
                <a:ext uri="{FF2B5EF4-FFF2-40B4-BE49-F238E27FC236}">
                  <a16:creationId xmlns:a16="http://schemas.microsoft.com/office/drawing/2014/main" id="{2300B66F-6714-4E7F-80CD-F17C2A158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726" y="2520653"/>
              <a:ext cx="788534" cy="788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Demography">
              <a:extLst>
                <a:ext uri="{FF2B5EF4-FFF2-40B4-BE49-F238E27FC236}">
                  <a16:creationId xmlns:a16="http://schemas.microsoft.com/office/drawing/2014/main" id="{ACA5FDD8-4A35-4E09-AB5C-247CBA5F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715" y="2522379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Natural Resources">
              <a:extLst>
                <a:ext uri="{FF2B5EF4-FFF2-40B4-BE49-F238E27FC236}">
                  <a16:creationId xmlns:a16="http://schemas.microsoft.com/office/drawing/2014/main" id="{C5F4A70E-4643-4C15-A391-C2C90EFBA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773" y="2520652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Human Capital">
              <a:extLst>
                <a:ext uri="{FF2B5EF4-FFF2-40B4-BE49-F238E27FC236}">
                  <a16:creationId xmlns:a16="http://schemas.microsoft.com/office/drawing/2014/main" id="{847E187C-7103-4289-9E3A-AA1EDC337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044" y="2520651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Infrastructure and Essential Services">
              <a:extLst>
                <a:ext uri="{FF2B5EF4-FFF2-40B4-BE49-F238E27FC236}">
                  <a16:creationId xmlns:a16="http://schemas.microsoft.com/office/drawing/2014/main" id="{1B5BF0DA-4C8E-415C-8729-3EE3CA3DC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943" y="2520651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8" name="Picture 40" descr="Institutional Foundations">
              <a:extLst>
                <a:ext uri="{FF2B5EF4-FFF2-40B4-BE49-F238E27FC236}">
                  <a16:creationId xmlns:a16="http://schemas.microsoft.com/office/drawing/2014/main" id="{17D1392D-19D5-4E1A-B618-D161E8070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8431" y="2520651"/>
              <a:ext cx="788535" cy="78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80ECD52-F5BF-4454-8B28-5579637CF128}"/>
              </a:ext>
            </a:extLst>
          </p:cNvPr>
          <p:cNvSpPr txBox="1">
            <a:spLocks/>
          </p:cNvSpPr>
          <p:nvPr/>
        </p:nvSpPr>
        <p:spPr>
          <a:xfrm>
            <a:off x="2046570" y="2169658"/>
            <a:ext cx="7403675" cy="207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AU" sz="3200" b="1" kern="600" dirty="0">
                <a:solidFill>
                  <a:schemeClr val="accent1">
                    <a:lumMod val="75000"/>
                  </a:schemeClr>
                </a:solidFill>
              </a:rPr>
              <a:t>Regional Australia </a:t>
            </a: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(regionalaustralia.org.au)</a:t>
            </a:r>
          </a:p>
          <a:p>
            <a:pPr lvl="2"/>
            <a:r>
              <a:rPr lang="en-AU" sz="1800" dirty="0">
                <a:solidFill>
                  <a:schemeClr val="accent1">
                    <a:lumMod val="75000"/>
                  </a:schemeClr>
                </a:solidFill>
              </a:rPr>
              <a:t>[In]sight</a:t>
            </a:r>
            <a:endParaRPr lang="en-AU" sz="33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AU" sz="33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AU" sz="33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AU" sz="33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AU" sz="33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5BCD-8CFB-4FC3-A821-F630C614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What is a region?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084E-9BEE-4F8C-B8F0-BBB49D1A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17440"/>
            <a:ext cx="8915400" cy="50405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sz="20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Cities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have populations of over 50,000 persons. They have diverse economies and the chance to use their size and diversity to shape their own future. </a:t>
            </a:r>
            <a:endParaRPr lang="en-A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Connected Lifestyle Regions 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have city population size but are close to our major metropolitan regions. They will be influenced by their connection with these cities. </a:t>
            </a:r>
            <a:endParaRPr lang="en-A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and Service Hubs 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regional centres with between 15,000 – 50,000 residents, located further from major metropolitan areas. Their performance is linked to industry outcomes, but their population size means they could be resilient to change. </a:t>
            </a:r>
            <a:endParaRPr lang="en-A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Heartland Regions 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smaller regional areas that are not close to other major metropolitan or Regional Cities. Industry trends and local ingenuity will shape their future.” (p. 3)</a:t>
            </a:r>
            <a:endParaRPr lang="en-AU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baseline="30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8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Australia Institute, 2014, </a:t>
            </a:r>
            <a:r>
              <a:rPr lang="en-AU" sz="18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Point: The Foundations of Regional Australia, </a:t>
            </a:r>
            <a:r>
              <a:rPr lang="en-AU" sz="18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http://www.regionalaustralia.org.au/wp-content/uploads/2014/12/Foundations-of-regional-Australia-FINAL-.pdf</a:t>
            </a:r>
          </a:p>
          <a:p>
            <a:r>
              <a:rPr lang="en-AU" b="1" dirty="0">
                <a:solidFill>
                  <a:srgbClr val="FF0000"/>
                </a:solidFill>
              </a:rPr>
              <a:t>Capital cities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= metropolitan regions</a:t>
            </a:r>
          </a:p>
        </p:txBody>
      </p:sp>
      <p:pic>
        <p:nvPicPr>
          <p:cNvPr id="6146" name="Picture 2" descr="What is region and its types - Geography for Kids | Mocomi">
            <a:extLst>
              <a:ext uri="{FF2B5EF4-FFF2-40B4-BE49-F238E27FC236}">
                <a16:creationId xmlns:a16="http://schemas.microsoft.com/office/drawing/2014/main" id="{30965B9C-B6D7-4A0B-B72D-23DE278F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-1232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13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7B69C295-100A-40FA-B0C2-32F77FAB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34985B-A238-400C-9CEE-2B6C1A51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12" y="274638"/>
            <a:ext cx="7049988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NCVER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5C19B-6D22-42D1-ABDA-D3545D23D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2" y="1556792"/>
            <a:ext cx="7257255" cy="40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731D7C-12EF-4D42-9D0E-ACEADC8A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688" y="116632"/>
            <a:ext cx="7266012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Regional Development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DA752B9B-C28F-48F6-AB4A-8DC9E0DFD898}"/>
              </a:ext>
            </a:extLst>
          </p:cNvPr>
          <p:cNvGrpSpPr/>
          <p:nvPr/>
        </p:nvGrpSpPr>
        <p:grpSpPr>
          <a:xfrm>
            <a:off x="1" y="0"/>
            <a:ext cx="9273479" cy="6858000"/>
            <a:chOff x="0" y="0"/>
            <a:chExt cx="9134747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3F472A-B4CF-49AA-A062-D1FE23EE935F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3392A1DE-8E56-46DB-902D-8FF87067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6E68D-D96F-430E-AEE7-F49B6D194C66}"/>
              </a:ext>
            </a:extLst>
          </p:cNvPr>
          <p:cNvSpPr/>
          <p:nvPr/>
        </p:nvSpPr>
        <p:spPr>
          <a:xfrm>
            <a:off x="4156623" y="6093296"/>
            <a:ext cx="3071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https://geelongcareers.org.au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F2D4B-58DC-4118-93D3-7982756AA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12" y="1340768"/>
            <a:ext cx="6808754" cy="3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05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5A0B31-B718-438C-B9C1-503F09B9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254" y="-9732"/>
            <a:ext cx="7674021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Some light reading – future of work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BAEA8977-6736-4CC6-93C6-A5EB80DC5524}"/>
              </a:ext>
            </a:extLst>
          </p:cNvPr>
          <p:cNvGrpSpPr/>
          <p:nvPr/>
        </p:nvGrpSpPr>
        <p:grpSpPr>
          <a:xfrm>
            <a:off x="1" y="0"/>
            <a:ext cx="9273479" cy="6858000"/>
            <a:chOff x="0" y="0"/>
            <a:chExt cx="913474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AB4E26-752A-4937-AAC1-4B1CF7849CBC}"/>
                </a:ext>
              </a:extLst>
            </p:cNvPr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9B211C2-23F9-42C1-8242-8FD874320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09A6B2B-13ED-472D-803D-35C563FD8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2847570"/>
            <a:ext cx="1863866" cy="2636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C2139B-C93A-45D9-9B4A-BA5605157AE6}"/>
              </a:ext>
            </a:extLst>
          </p:cNvPr>
          <p:cNvSpPr/>
          <p:nvPr/>
        </p:nvSpPr>
        <p:spPr>
          <a:xfrm>
            <a:off x="2360712" y="572473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https://100jobsofthefuture.com/report/</a:t>
            </a:r>
            <a:endParaRPr lang="en-AU" dirty="0"/>
          </a:p>
        </p:txBody>
      </p:sp>
      <p:pic>
        <p:nvPicPr>
          <p:cNvPr id="6785" name="Picture 6784" descr="A picture containing remote&#10;&#10;Description automatically generated">
            <a:extLst>
              <a:ext uri="{FF2B5EF4-FFF2-40B4-BE49-F238E27FC236}">
                <a16:creationId xmlns:a16="http://schemas.microsoft.com/office/drawing/2014/main" id="{047868F6-5AB0-468F-9ABD-1B36949F5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06" y="1133268"/>
            <a:ext cx="1863866" cy="263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86" name="Rectangle 6785">
            <a:extLst>
              <a:ext uri="{FF2B5EF4-FFF2-40B4-BE49-F238E27FC236}">
                <a16:creationId xmlns:a16="http://schemas.microsoft.com/office/drawing/2014/main" id="{7842C22E-DBB6-4167-8612-433DFD189F9D}"/>
              </a:ext>
            </a:extLst>
          </p:cNvPr>
          <p:cNvSpPr/>
          <p:nvPr/>
        </p:nvSpPr>
        <p:spPr>
          <a:xfrm>
            <a:off x="6284628" y="1052736"/>
            <a:ext cx="336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http://www3.weforum.org/docs/WEF_Jobs_of_Tomorrow_2020.pdf</a:t>
            </a:r>
            <a:endParaRPr lang="en-AU" dirty="0"/>
          </a:p>
        </p:txBody>
      </p:sp>
      <p:sp>
        <p:nvSpPr>
          <p:cNvPr id="6790" name="Rectangle 6789">
            <a:extLst>
              <a:ext uri="{FF2B5EF4-FFF2-40B4-BE49-F238E27FC236}">
                <a16:creationId xmlns:a16="http://schemas.microsoft.com/office/drawing/2014/main" id="{D5BD47EB-469F-4DAA-9DE4-FB3132E2F4DC}"/>
              </a:ext>
            </a:extLst>
          </p:cNvPr>
          <p:cNvSpPr/>
          <p:nvPr/>
        </p:nvSpPr>
        <p:spPr>
          <a:xfrm>
            <a:off x="6313767" y="2847570"/>
            <a:ext cx="3463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7"/>
              </a:rPr>
              <a:t>https://business.linkedin.com/content/dam/me/business/en-us/talent-solutions/emerging-jobs-report/AUS-TOP-EMERGING-JOBS_compressedRevised.pdf</a:t>
            </a:r>
            <a:endParaRPr lang="en-AU" dirty="0"/>
          </a:p>
        </p:txBody>
      </p:sp>
      <p:pic>
        <p:nvPicPr>
          <p:cNvPr id="6792" name="Picture 6791" descr="A picture containing table&#10;&#10;Description automatically generated">
            <a:extLst>
              <a:ext uri="{FF2B5EF4-FFF2-40B4-BE49-F238E27FC236}">
                <a16:creationId xmlns:a16="http://schemas.microsoft.com/office/drawing/2014/main" id="{96671A6D-6288-4978-AEF4-C3DD6B53E2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8" y="4437112"/>
            <a:ext cx="3702861" cy="2132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503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B91561-C80A-43B0-98AC-72731F1F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293" y="9628"/>
            <a:ext cx="7327407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Some light reading – future of education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016C9B4A-1BC3-4E01-A594-A67EC24EB9EF}"/>
              </a:ext>
            </a:extLst>
          </p:cNvPr>
          <p:cNvGrpSpPr/>
          <p:nvPr/>
        </p:nvGrpSpPr>
        <p:grpSpPr>
          <a:xfrm>
            <a:off x="1" y="0"/>
            <a:ext cx="9273479" cy="6858000"/>
            <a:chOff x="0" y="0"/>
            <a:chExt cx="913474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28105A-EEDC-424C-81A1-8B1148C0A4F4}"/>
                </a:ext>
              </a:extLst>
            </p:cNvPr>
            <p:cNvCxnSpPr/>
            <p:nvPr/>
          </p:nvCxnSpPr>
          <p:spPr>
            <a:xfrm>
              <a:off x="1970459" y="1152628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C53F38F2-5928-4E10-B1BC-C7F3BBA6F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A picture containing photo, table, man, woman&#10;&#10;Description automatically generated">
            <a:extLst>
              <a:ext uri="{FF2B5EF4-FFF2-40B4-BE49-F238E27FC236}">
                <a16:creationId xmlns:a16="http://schemas.microsoft.com/office/drawing/2014/main" id="{FBA387B9-B72C-48E2-85C6-A5E716CFF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06" y="1631442"/>
            <a:ext cx="1816034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261A2F-E60A-4CA3-B700-08A141ED83F3}"/>
              </a:ext>
            </a:extLst>
          </p:cNvPr>
          <p:cNvSpPr/>
          <p:nvPr/>
        </p:nvSpPr>
        <p:spPr>
          <a:xfrm>
            <a:off x="6321152" y="4351677"/>
            <a:ext cx="3584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http://www3.weforum.org/docs/WEF_Schools_of_the_Future_Report_2019.pdf</a:t>
            </a:r>
            <a:endParaRPr lang="en-AU" dirty="0"/>
          </a:p>
        </p:txBody>
      </p:sp>
      <p:pic>
        <p:nvPicPr>
          <p:cNvPr id="11" name="Picture 10" descr="A picture containing hairpiece, man, shirt&#10;&#10;Description automatically generated">
            <a:extLst>
              <a:ext uri="{FF2B5EF4-FFF2-40B4-BE49-F238E27FC236}">
                <a16:creationId xmlns:a16="http://schemas.microsoft.com/office/drawing/2014/main" id="{D5884BE4-E7D2-4CF3-A262-F6AF72BFC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4" y="2877890"/>
            <a:ext cx="241315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EAE547-96E9-4F21-8A2F-21986C7D6A71}"/>
              </a:ext>
            </a:extLst>
          </p:cNvPr>
          <p:cNvSpPr/>
          <p:nvPr/>
        </p:nvSpPr>
        <p:spPr>
          <a:xfrm>
            <a:off x="2083293" y="1607096"/>
            <a:ext cx="3553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https://education.unimelb.edu.au/mgse-industry-reports/report-1-those-who-disappear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83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12" y="1600201"/>
            <a:ext cx="7049988" cy="4525963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Questions/comments?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1" y="0"/>
            <a:ext cx="9273479" cy="6858000"/>
            <a:chOff x="0" y="0"/>
            <a:chExt cx="9134747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70459" y="1052736"/>
              <a:ext cx="7164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336" b="48799"/>
            <a:stretch>
              <a:fillRect/>
            </a:stretch>
          </p:blipFill>
          <p:spPr bwMode="auto">
            <a:xfrm>
              <a:off x="0" y="0"/>
              <a:ext cx="20168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504728" y="414908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en-AU" sz="3200" dirty="0">
                <a:hlinkClick r:id="rId3"/>
              </a:rPr>
              <a:t>jwalker@futureworking.com.au</a:t>
            </a:r>
            <a:endParaRPr lang="en-AU" sz="3200" dirty="0"/>
          </a:p>
          <a:p>
            <a:r>
              <a:rPr lang="en-AU" sz="3200" dirty="0"/>
              <a:t>Twitter: @JudeWalker2</a:t>
            </a:r>
          </a:p>
          <a:p>
            <a:r>
              <a:rPr lang="en-AU" sz="3200" dirty="0"/>
              <a:t>LinkedIn: </a:t>
            </a:r>
            <a:r>
              <a:rPr lang="en-AU" dirty="0">
                <a:hlinkClick r:id="rId4"/>
              </a:rPr>
              <a:t>linkedin.com/in/jude-walker-65438577</a:t>
            </a:r>
            <a:endParaRPr lang="en-AU" b="1" dirty="0"/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712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323BA-DA4A-4653-939D-A740E9A9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7385AB-F572-4DB8-BF66-3903B4E1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274638"/>
            <a:ext cx="7121996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Labour economics</a:t>
            </a:r>
          </a:p>
        </p:txBody>
      </p:sp>
      <p:pic>
        <p:nvPicPr>
          <p:cNvPr id="6" name="Picture 4" descr="Labour Market 2016 - YouTube">
            <a:extLst>
              <a:ext uri="{FF2B5EF4-FFF2-40B4-BE49-F238E27FC236}">
                <a16:creationId xmlns:a16="http://schemas.microsoft.com/office/drawing/2014/main" id="{E5B00EC4-7E0B-45A1-854F-0C56CAE4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1" y="1885372"/>
            <a:ext cx="2154181" cy="1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21 Labour Market Illustrations &amp; Clip Art - iStock">
            <a:extLst>
              <a:ext uri="{FF2B5EF4-FFF2-40B4-BE49-F238E27FC236}">
                <a16:creationId xmlns:a16="http://schemas.microsoft.com/office/drawing/2014/main" id="{9B91364A-6EE1-4925-9056-02C3901B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863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8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5BC5-AA1E-41DC-871B-8C68A2FB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274638"/>
            <a:ext cx="7121996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Labour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8122-CF20-48F1-B8A0-E8BBC180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241" y="1600200"/>
            <a:ext cx="7121996" cy="4525963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Neo-classical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(economic rationalist)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7C23D-5B2F-4554-9360-CF37981C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21 Labour Market Illustrations &amp; Clip Art - iStock">
            <a:extLst>
              <a:ext uri="{FF2B5EF4-FFF2-40B4-BE49-F238E27FC236}">
                <a16:creationId xmlns:a16="http://schemas.microsoft.com/office/drawing/2014/main" id="{8B60A797-D409-4C06-A529-C50C11B0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863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ur Market 2016 - YouTube">
            <a:extLst>
              <a:ext uri="{FF2B5EF4-FFF2-40B4-BE49-F238E27FC236}">
                <a16:creationId xmlns:a16="http://schemas.microsoft.com/office/drawing/2014/main" id="{54F8FEB0-D0F0-4F3C-9B93-E0624FA7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1" y="1885372"/>
            <a:ext cx="2154181" cy="1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C98E0-B0F4-4044-8F7E-9ABDE2738566}"/>
              </a:ext>
            </a:extLst>
          </p:cNvPr>
          <p:cNvSpPr txBox="1"/>
          <p:nvPr/>
        </p:nvSpPr>
        <p:spPr>
          <a:xfrm>
            <a:off x="2324463" y="3212976"/>
            <a:ext cx="3353172" cy="2329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0170" marR="158115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labour market is a social as well as an economic institution and the interaction between human beings cannot be interpreted in the same way as the supply and demand for dead fish </a:t>
            </a:r>
          </a:p>
          <a:p>
            <a:pPr marL="90170" marR="158115"/>
            <a:r>
              <a:rPr lang="en-A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Hutchens, G. 2021 </a:t>
            </a:r>
            <a:r>
              <a:rPr lang="en-AU" sz="12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Lift the minimum wage and employment still rises? How to anger the establishment and win a Nobel Prize</a:t>
            </a:r>
            <a:endParaRPr lang="en-AU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9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56C609-E4EB-483B-8D98-407B34C1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2A6941-1925-4279-9743-8025C3C5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274638"/>
            <a:ext cx="7121996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Labour economics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45DBF2-8660-42F4-A68B-B2CB92169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704" y="1600201"/>
            <a:ext cx="7121996" cy="4525963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Neo-classical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Radical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(power relationships)</a:t>
            </a:r>
          </a:p>
        </p:txBody>
      </p:sp>
      <p:pic>
        <p:nvPicPr>
          <p:cNvPr id="8" name="Picture 2" descr="121 Labour Market Illustrations &amp; Clip Art - iStock">
            <a:extLst>
              <a:ext uri="{FF2B5EF4-FFF2-40B4-BE49-F238E27FC236}">
                <a16:creationId xmlns:a16="http://schemas.microsoft.com/office/drawing/2014/main" id="{C9E23429-2E46-436E-B4C1-3B4FFE10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863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our Market 2016 - YouTube">
            <a:extLst>
              <a:ext uri="{FF2B5EF4-FFF2-40B4-BE49-F238E27FC236}">
                <a16:creationId xmlns:a16="http://schemas.microsoft.com/office/drawing/2014/main" id="{16179609-79B0-42B7-BED1-6EE0E7BE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1" y="1885372"/>
            <a:ext cx="2154181" cy="1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ne wordle">
            <a:extLst>
              <a:ext uri="{FF2B5EF4-FFF2-40B4-BE49-F238E27FC236}">
                <a16:creationId xmlns:a16="http://schemas.microsoft.com/office/drawing/2014/main" id="{4DE98968-9EEB-47C1-9B88-4B29CC32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4005064"/>
            <a:ext cx="3561589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8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C2E7B-6963-424C-BC05-E5814E1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BF7CFC-71F7-4271-9EB9-B6CFA20E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274638"/>
            <a:ext cx="7121996" cy="1143000"/>
          </a:xfrm>
        </p:spPr>
        <p:txBody>
          <a:bodyPr/>
          <a:lstStyle/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Labour economics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A587A-6B9D-4934-8F41-A4AFF276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704" y="1600201"/>
            <a:ext cx="7121996" cy="4525963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Neo-classical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Radical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Institutional (ME)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(people = messy)</a:t>
            </a:r>
          </a:p>
        </p:txBody>
      </p:sp>
      <p:pic>
        <p:nvPicPr>
          <p:cNvPr id="7" name="Picture 2" descr="121 Labour Market Illustrations &amp; Clip Art - iStock">
            <a:extLst>
              <a:ext uri="{FF2B5EF4-FFF2-40B4-BE49-F238E27FC236}">
                <a16:creationId xmlns:a16="http://schemas.microsoft.com/office/drawing/2014/main" id="{D728F3F5-7515-43B1-A724-96D39E28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863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abour Market 2016 - YouTube">
            <a:extLst>
              <a:ext uri="{FF2B5EF4-FFF2-40B4-BE49-F238E27FC236}">
                <a16:creationId xmlns:a16="http://schemas.microsoft.com/office/drawing/2014/main" id="{E01AF8FD-7DB7-485F-B45D-C79D6FBC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1" y="1885372"/>
            <a:ext cx="2154181" cy="16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ssy people are tapping into a kind of genius the tidy don't understand —  Quartz">
            <a:extLst>
              <a:ext uri="{FF2B5EF4-FFF2-40B4-BE49-F238E27FC236}">
                <a16:creationId xmlns:a16="http://schemas.microsoft.com/office/drawing/2014/main" id="{DA8925EF-0898-4E8F-ADBF-F997FA34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0" y="515719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31510-6AD3-4C41-AC86-E1924B97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336" b="48799"/>
          <a:stretch>
            <a:fillRect/>
          </a:stretch>
        </p:blipFill>
        <p:spPr bwMode="auto">
          <a:xfrm>
            <a:off x="1" y="0"/>
            <a:ext cx="2047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D74F2-F174-4502-A121-5B78E86B326D}"/>
              </a:ext>
            </a:extLst>
          </p:cNvPr>
          <p:cNvSpPr txBox="1"/>
          <p:nvPr/>
        </p:nvSpPr>
        <p:spPr>
          <a:xfrm>
            <a:off x="2241215" y="116632"/>
            <a:ext cx="732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accent1">
                    <a:lumMod val="75000"/>
                  </a:schemeClr>
                </a:solidFill>
              </a:rPr>
              <a:t>New models of thinking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73E3A8557CA4898D6D14966E64465" ma:contentTypeVersion="13" ma:contentTypeDescription="Create a new document." ma:contentTypeScope="" ma:versionID="10f7192480ddf9c1e3b9d4eb1cbadc77">
  <xsd:schema xmlns:xsd="http://www.w3.org/2001/XMLSchema" xmlns:xs="http://www.w3.org/2001/XMLSchema" xmlns:p="http://schemas.microsoft.com/office/2006/metadata/properties" xmlns:ns2="02a94b93-fdd4-4fd7-a646-61683cd250f3" xmlns:ns3="414ca8ba-1acf-438e-84bf-70867e398796" targetNamespace="http://schemas.microsoft.com/office/2006/metadata/properties" ma:root="true" ma:fieldsID="6024333a1eee4cb13cc309f9aeed2587" ns2:_="" ns3:_="">
    <xsd:import namespace="02a94b93-fdd4-4fd7-a646-61683cd250f3"/>
    <xsd:import namespace="414ca8ba-1acf-438e-84bf-70867e3987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94b93-fdd4-4fd7-a646-61683cd25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ca8ba-1acf-438e-84bf-70867e3987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3325F6-246B-42CC-8956-85235AF7172B}"/>
</file>

<file path=customXml/itemProps2.xml><?xml version="1.0" encoding="utf-8"?>
<ds:datastoreItem xmlns:ds="http://schemas.openxmlformats.org/officeDocument/2006/customXml" ds:itemID="{CFC7FB62-65A8-4BD6-9776-260C7AAEBF6F}"/>
</file>

<file path=customXml/itemProps3.xml><?xml version="1.0" encoding="utf-8"?>
<ds:datastoreItem xmlns:ds="http://schemas.openxmlformats.org/officeDocument/2006/customXml" ds:itemID="{770314F8-0599-4318-91F3-A0D7A4C60C83}"/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1656</Words>
  <Application>Microsoft Office PowerPoint</Application>
  <PresentationFormat>A4 Paper (210x297 mm)</PresentationFormat>
  <Paragraphs>314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Candara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What is a labour market?</vt:lpstr>
      <vt:lpstr>What is a region?</vt:lpstr>
      <vt:lpstr>Labour economics</vt:lpstr>
      <vt:lpstr>Labour economics</vt:lpstr>
      <vt:lpstr>Labour economics</vt:lpstr>
      <vt:lpstr>Labour economics</vt:lpstr>
      <vt:lpstr>PowerPoint Presentation</vt:lpstr>
      <vt:lpstr>PowerPoint Presentation</vt:lpstr>
      <vt:lpstr>PowerPoint Presentation</vt:lpstr>
      <vt:lpstr>PowerPoint Presentation</vt:lpstr>
      <vt:lpstr>Changing nature of labour markets</vt:lpstr>
      <vt:lpstr>PowerPoint Presentation</vt:lpstr>
      <vt:lpstr>Trend 1 - automation</vt:lpstr>
      <vt:lpstr>Trend 1 - automation</vt:lpstr>
      <vt:lpstr>Trend 1 - automation</vt:lpstr>
      <vt:lpstr>The Australian Labour Market</vt:lpstr>
      <vt:lpstr>The Australian Labour Market</vt:lpstr>
      <vt:lpstr>Jobs which are most at risk from automation over the next two decades?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mean for the education system?</vt:lpstr>
      <vt:lpstr>PowerPoint Presentation</vt:lpstr>
      <vt:lpstr>PowerPoint Presentation</vt:lpstr>
      <vt:lpstr>PowerPoint Presentation</vt:lpstr>
      <vt:lpstr>PowerPoint Presentation</vt:lpstr>
      <vt:lpstr>The Torrance Test of Creative Thinking</vt:lpstr>
      <vt:lpstr>PowerPoint Presentation</vt:lpstr>
      <vt:lpstr>PowerPoint Presentation</vt:lpstr>
      <vt:lpstr>PowerPoint Presentation</vt:lpstr>
      <vt:lpstr>Regional Development</vt:lpstr>
      <vt:lpstr>Local data</vt:lpstr>
      <vt:lpstr>Regional Development </vt:lpstr>
      <vt:lpstr>PowerPoint Presentation</vt:lpstr>
      <vt:lpstr>NCVER</vt:lpstr>
      <vt:lpstr>Regional Development</vt:lpstr>
      <vt:lpstr>Some light reading – future of work</vt:lpstr>
      <vt:lpstr>Some light reading – future of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Walker</dc:creator>
  <cp:lastModifiedBy>Jude Walker</cp:lastModifiedBy>
  <cp:revision>134</cp:revision>
  <dcterms:created xsi:type="dcterms:W3CDTF">2020-02-18T02:12:54Z</dcterms:created>
  <dcterms:modified xsi:type="dcterms:W3CDTF">2022-03-29T03:00:44Z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0x01010020873E3A8557CA4898D6D14966E64465</vt:lpwstr>
  </property>
</Properties>
</file>