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0" r:id="rId2"/>
    <p:sldId id="304" r:id="rId3"/>
    <p:sldId id="347" r:id="rId4"/>
    <p:sldId id="389" r:id="rId5"/>
    <p:sldId id="375" r:id="rId6"/>
    <p:sldId id="350" r:id="rId7"/>
    <p:sldId id="395" r:id="rId8"/>
    <p:sldId id="390" r:id="rId9"/>
    <p:sldId id="394" r:id="rId10"/>
    <p:sldId id="393" r:id="rId11"/>
    <p:sldId id="391" r:id="rId12"/>
    <p:sldId id="346" r:id="rId13"/>
    <p:sldId id="286" r:id="rId14"/>
  </p:sldIdLst>
  <p:sldSz cx="9144000" cy="5143500" type="screen16x9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A642"/>
    <a:srgbClr val="73FEFF"/>
    <a:srgbClr val="FFD579"/>
    <a:srgbClr val="007600"/>
    <a:srgbClr val="FF8AD8"/>
    <a:srgbClr val="FF2F92"/>
    <a:srgbClr val="FF2600"/>
    <a:srgbClr val="046204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3" autoAdjust="0"/>
    <p:restoredTop sz="94660"/>
  </p:normalViewPr>
  <p:slideViewPr>
    <p:cSldViewPr showGuides="1">
      <p:cViewPr varScale="1">
        <p:scale>
          <a:sx n="140" d="100"/>
          <a:sy n="140" d="100"/>
        </p:scale>
        <p:origin x="110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8T00:59:03.185" idx="1">
    <p:pos x="10" y="10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12846F-10FB-DD47-87C0-8830136BF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9E92F-2C5C-A343-8151-9C22AADA7D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13D0-BF9F-FB44-8583-0B57CB230212}" type="datetimeFigureOut">
              <a:rPr lang="en-US" smtClean="0"/>
              <a:t>8/20/19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90EBA-DEC1-874F-81BF-0090B4BD1A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566D4-F1AB-BC45-B077-23EA7B529E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E8D4D-2B12-654D-8B1E-21729FB1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7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3F3F-0907-774B-A169-79F001292438}" type="datetimeFigureOut">
              <a:rPr lang="en-US" smtClean="0"/>
              <a:t>8/20/19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B42C-B6C1-6B45-BFD9-06AF904D9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B42C-B6C1-6B45-BFD9-06AF904D9D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3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B42C-B6C1-6B45-BFD9-06AF904D9D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B42C-B6C1-6B45-BFD9-06AF904D9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9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B42C-B6C1-6B45-BFD9-06AF904D9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3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B42C-B6C1-6B45-BFD9-06AF904D9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B42C-B6C1-6B45-BFD9-06AF904D9D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B42C-B6C1-6B45-BFD9-06AF904D9D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B42C-B6C1-6B45-BFD9-06AF904D9D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93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430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4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66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94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35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88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09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64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86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83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F0244-8B82-403A-B246-F91A641AA2D4}" type="datetimeFigureOut">
              <a:rPr lang="en-AU" smtClean="0"/>
              <a:t>20/8/19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CD98-3F87-4A87-B079-D2B56B73E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52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27EEDF-AE07-9F4A-9CC7-8CFD846636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888"/>
            <a:ext cx="9144000" cy="560438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0C7670F-8B03-7244-85BE-7BEBFA717306}"/>
              </a:ext>
            </a:extLst>
          </p:cNvPr>
          <p:cNvSpPr txBox="1">
            <a:spLocks/>
          </p:cNvSpPr>
          <p:nvPr/>
        </p:nvSpPr>
        <p:spPr>
          <a:xfrm>
            <a:off x="1605093" y="1131590"/>
            <a:ext cx="593381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Engaging vulnerable and disengaged students with learning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E9A49-BF7B-A540-966D-8F4F39A2BC40}"/>
              </a:ext>
            </a:extLst>
          </p:cNvPr>
          <p:cNvSpPr txBox="1"/>
          <p:nvPr/>
        </p:nvSpPr>
        <p:spPr>
          <a:xfrm>
            <a:off x="4355976" y="3363838"/>
            <a:ext cx="4608512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David Roycroft</a:t>
            </a:r>
          </a:p>
          <a:p>
            <a:r>
              <a:rPr lang="en-US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Elissa Douglas</a:t>
            </a:r>
          </a:p>
          <a:p>
            <a:r>
              <a:rPr lang="en-US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www.oakwoodschool.vic.edu.au</a:t>
            </a:r>
            <a:endParaRPr lang="en-US" sz="1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7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55526"/>
            <a:ext cx="6192688" cy="42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5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87843"/>
              </p:ext>
            </p:extLst>
          </p:nvPr>
        </p:nvGraphicFramePr>
        <p:xfrm>
          <a:off x="611558" y="411508"/>
          <a:ext cx="7920881" cy="4682009"/>
        </p:xfrm>
        <a:graphic>
          <a:graphicData uri="http://schemas.openxmlformats.org/drawingml/2006/table">
            <a:tbl>
              <a:tblPr firstRow="1" firstCol="1" bandRow="1"/>
              <a:tblGrid>
                <a:gridCol w="3646341">
                  <a:extLst>
                    <a:ext uri="{9D8B030D-6E8A-4147-A177-3AD203B41FA5}">
                      <a16:colId xmlns:a16="http://schemas.microsoft.com/office/drawing/2014/main" val="3865693334"/>
                    </a:ext>
                  </a:extLst>
                </a:gridCol>
                <a:gridCol w="1616101">
                  <a:extLst>
                    <a:ext uri="{9D8B030D-6E8A-4147-A177-3AD203B41FA5}">
                      <a16:colId xmlns:a16="http://schemas.microsoft.com/office/drawing/2014/main" val="4259525098"/>
                    </a:ext>
                  </a:extLst>
                </a:gridCol>
                <a:gridCol w="1616101">
                  <a:extLst>
                    <a:ext uri="{9D8B030D-6E8A-4147-A177-3AD203B41FA5}">
                      <a16:colId xmlns:a16="http://schemas.microsoft.com/office/drawing/2014/main" val="1585315222"/>
                    </a:ext>
                  </a:extLst>
                </a:gridCol>
                <a:gridCol w="1042338">
                  <a:extLst>
                    <a:ext uri="{9D8B030D-6E8A-4147-A177-3AD203B41FA5}">
                      <a16:colId xmlns:a16="http://schemas.microsoft.com/office/drawing/2014/main" val="3812589422"/>
                    </a:ext>
                  </a:extLst>
                </a:gridCol>
              </a:tblGrid>
              <a:tr h="356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Instructional Model elements…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Gradual Release Model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2" marR="48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Metacognition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52" marR="48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818158"/>
                  </a:ext>
                </a:extLst>
              </a:tr>
              <a:tr h="668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Generating Curiosity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9690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9690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9690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52" marR="48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PLAN</a:t>
                      </a: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Ongoing Formative Assessment and use of HITS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2" marR="48952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153802"/>
                  </a:ext>
                </a:extLst>
              </a:tr>
              <a:tr h="668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Goal Setting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52" marR="48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736555"/>
                  </a:ext>
                </a:extLst>
              </a:tr>
              <a:tr h="540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Activating Prior Knowledge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52" marR="48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90832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Intervention/New Information  - Exploring Key Ideas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</a:t>
                      </a:r>
                    </a:p>
                  </a:txBody>
                  <a:tcPr marL="48952" marR="48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742400"/>
                  </a:ext>
                </a:extLst>
              </a:tr>
              <a:tr h="519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Practice</a:t>
                      </a:r>
                      <a:r>
                        <a:rPr lang="en-AU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DO</a:t>
                      </a:r>
                    </a:p>
                  </a:txBody>
                  <a:tcPr marL="48952" marR="48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26737"/>
                  </a:ext>
                </a:extLst>
              </a:tr>
              <a:tr h="499157">
                <a:tc>
                  <a:txBody>
                    <a:bodyPr/>
                    <a:lstStyle/>
                    <a:p>
                      <a:pPr marL="22860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Application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DO</a:t>
                      </a:r>
                    </a:p>
                  </a:txBody>
                  <a:tcPr marL="48952" marR="48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68477"/>
                  </a:ext>
                </a:extLst>
              </a:tr>
              <a:tr h="699836">
                <a:tc>
                  <a:txBody>
                    <a:bodyPr/>
                    <a:lstStyle/>
                    <a:p>
                      <a:pPr marL="228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Goal Review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52" marR="48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</a:t>
                      </a:r>
                    </a:p>
                  </a:txBody>
                  <a:tcPr marL="48952" marR="48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768617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 rot="10800000">
            <a:off x="5580112" y="2928341"/>
            <a:ext cx="1524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7" name="Down Arrow 6"/>
          <p:cNvSpPr/>
          <p:nvPr/>
        </p:nvSpPr>
        <p:spPr>
          <a:xfrm>
            <a:off x="4500560" y="2909292"/>
            <a:ext cx="142875" cy="1390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32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5"/>
          <p:cNvSpPr txBox="1">
            <a:spLocks/>
          </p:cNvSpPr>
          <p:nvPr/>
        </p:nvSpPr>
        <p:spPr bwMode="auto">
          <a:xfrm>
            <a:off x="2915816" y="339502"/>
            <a:ext cx="554296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2400" dirty="0">
                <a:latin typeface="Arial Narrow" panose="020B0604020202020204" pitchFamily="34" charset="0"/>
                <a:ea typeface="Helvetica" panose="020B0604020202020204" pitchFamily="34" charset="0"/>
                <a:cs typeface="Arial Narrow" panose="020B0604020202020204" pitchFamily="34" charset="0"/>
              </a:rPr>
              <a:t>Both research and wisdom show us that regardless of the adversity they face, if a child can develop and maintain a positive attachment to school, and gain an enthusiasm for learning, they will do so much better in their lives.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400" dirty="0">
                <a:latin typeface="Arial Narrow" panose="020B0604020202020204" pitchFamily="34" charset="0"/>
                <a:ea typeface="Helvetica" panose="020B0604020202020204" pitchFamily="34" charset="0"/>
                <a:cs typeface="Arial Narrow" panose="020B0604020202020204" pitchFamily="34" charset="0"/>
              </a:rPr>
              <a:t>The role of teachers in the lives of </a:t>
            </a:r>
            <a:r>
              <a:rPr lang="en-US" altLang="en-US" sz="2400" dirty="0" err="1">
                <a:latin typeface="Arial Narrow" panose="020B0604020202020204" pitchFamily="34" charset="0"/>
                <a:ea typeface="Helvetica" panose="020B0604020202020204" pitchFamily="34" charset="0"/>
                <a:cs typeface="Arial Narrow" panose="020B0604020202020204" pitchFamily="34" charset="0"/>
              </a:rPr>
              <a:t>traumatised</a:t>
            </a:r>
            <a:r>
              <a:rPr lang="en-US" altLang="en-US" sz="2400" dirty="0">
                <a:latin typeface="Arial Narrow" panose="020B0604020202020204" pitchFamily="34" charset="0"/>
                <a:ea typeface="Helvetica" panose="020B0604020202020204" pitchFamily="34" charset="0"/>
                <a:cs typeface="Arial Narrow" panose="020B0604020202020204" pitchFamily="34" charset="0"/>
              </a:rPr>
              <a:t> children cannot be underestimated.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400" i="1" dirty="0">
                <a:latin typeface="Arial Narrow" panose="020B0604020202020204" pitchFamily="34" charset="0"/>
                <a:ea typeface="Helvetica" panose="020B0604020202020204" pitchFamily="34" charset="0"/>
                <a:cs typeface="Arial Narrow" panose="020B0604020202020204" pitchFamily="34" charset="0"/>
              </a:rPr>
              <a:t>Calmer Classrooms page iv, 2007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5526"/>
            <a:ext cx="1656184" cy="232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7D8A37-0781-9F46-9389-0FEBD2A2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17" y="2139702"/>
            <a:ext cx="1652448" cy="20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9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8878E4-8337-0546-B639-B88FC439C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80" y="359488"/>
            <a:ext cx="5899367" cy="44245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46127C-6C97-D541-BFC8-3BF71D989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" y="170080"/>
            <a:ext cx="5670630" cy="425297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13DC45-8DAE-D344-AFCD-6CF487A7B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43938"/>
            <a:ext cx="5490102" cy="411757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99CF2D-0B96-2740-B01C-D2703FE4019E}"/>
              </a:ext>
            </a:extLst>
          </p:cNvPr>
          <p:cNvSpPr/>
          <p:nvPr/>
        </p:nvSpPr>
        <p:spPr>
          <a:xfrm>
            <a:off x="1160590" y="2225502"/>
            <a:ext cx="682283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You’re lucky, Jack listens to you</a:t>
            </a:r>
          </a:p>
        </p:txBody>
      </p:sp>
    </p:spTree>
    <p:extLst>
      <p:ext uri="{BB962C8B-B14F-4D97-AF65-F5344CB8AC3E}">
        <p14:creationId xmlns:p14="http://schemas.microsoft.com/office/powerpoint/2010/main" val="26346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8618" y="804187"/>
            <a:ext cx="3036806" cy="3489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Oakwood School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was established to provide learning opportunities for students aged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10 to 18 who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have disengaged from school.</a:t>
            </a:r>
          </a:p>
          <a:p>
            <a:pPr>
              <a:defRPr/>
            </a:pPr>
            <a:endParaRPr lang="en-US" sz="3150" dirty="0">
              <a:solidFill>
                <a:schemeClr val="tx1"/>
              </a:solidFill>
            </a:endParaRPr>
          </a:p>
        </p:txBody>
      </p:sp>
      <p:pic>
        <p:nvPicPr>
          <p:cNvPr id="26" name="Picture 25" descr="320.jpeg">
            <a:extLst>
              <a:ext uri="{FF2B5EF4-FFF2-40B4-BE49-F238E27FC236}">
                <a16:creationId xmlns:a16="http://schemas.microsoft.com/office/drawing/2014/main" id="{1A71C2E0-8DD7-E443-9E50-F2236F157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86" y="1113589"/>
            <a:ext cx="5205413" cy="262294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8AB13-6204-704F-8E7A-57CB6CDF309F}"/>
              </a:ext>
            </a:extLst>
          </p:cNvPr>
          <p:cNvSpPr txBox="1">
            <a:spLocks/>
          </p:cNvSpPr>
          <p:nvPr/>
        </p:nvSpPr>
        <p:spPr>
          <a:xfrm>
            <a:off x="3083832" y="682992"/>
            <a:ext cx="5760640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2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Australian research from the 1990’s found that </a:t>
            </a:r>
          </a:p>
          <a:p>
            <a:pPr marL="488950"/>
            <a:r>
              <a:rPr lang="en-AU" sz="2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of 14 years olds are estimated to be 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BC873-3A94-D546-83E6-969A7C71F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5526"/>
            <a:ext cx="1920467" cy="2715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9AC93-010D-BE43-892D-AC2DA2B1A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95686"/>
            <a:ext cx="1921788" cy="27157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3EA35-39E3-5B47-A973-FF2773A2254A}"/>
              </a:ext>
            </a:extLst>
          </p:cNvPr>
          <p:cNvSpPr/>
          <p:nvPr/>
        </p:nvSpPr>
        <p:spPr>
          <a:xfrm>
            <a:off x="3102136" y="971024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3%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14394F-02A0-2D40-B9D7-22CF26770949}"/>
              </a:ext>
            </a:extLst>
          </p:cNvPr>
          <p:cNvSpPr/>
          <p:nvPr/>
        </p:nvSpPr>
        <p:spPr>
          <a:xfrm>
            <a:off x="3131840" y="2355726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In 2016 the Australian Institute of Health and Welfare found that                  of people aged 15–19 (75,300 people) were not engaged in education and/or employment.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1148A-E853-B948-838D-A60411A0BFC2}"/>
              </a:ext>
            </a:extLst>
          </p:cNvPr>
          <p:cNvSpPr/>
          <p:nvPr/>
        </p:nvSpPr>
        <p:spPr>
          <a:xfrm>
            <a:off x="5334011" y="2601326"/>
            <a:ext cx="126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5.1% 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7225A-F5A8-8443-A69F-D4667DB6841C}"/>
              </a:ext>
            </a:extLst>
          </p:cNvPr>
          <p:cNvSpPr/>
          <p:nvPr/>
        </p:nvSpPr>
        <p:spPr>
          <a:xfrm>
            <a:off x="2651784" y="1419622"/>
            <a:ext cx="5706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8950"/>
            <a:r>
              <a:rPr lang="en-AU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absent from school on a long-term basis or not enrolled at all.</a:t>
            </a:r>
          </a:p>
        </p:txBody>
      </p:sp>
    </p:spTree>
    <p:extLst>
      <p:ext uri="{BB962C8B-B14F-4D97-AF65-F5344CB8AC3E}">
        <p14:creationId xmlns:p14="http://schemas.microsoft.com/office/powerpoint/2010/main" val="130173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A3952-A057-EE46-B793-4726F32CD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r="8730" b="12176"/>
          <a:stretch/>
        </p:blipFill>
        <p:spPr>
          <a:xfrm>
            <a:off x="3602049" y="400090"/>
            <a:ext cx="5359003" cy="451008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5BEEBC-1DD9-C749-A8B8-CF05DF8CFA9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91390" y="2474754"/>
            <a:ext cx="262798" cy="262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15E4C-BFFF-FD4F-9236-61710266DFA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561787" y="3196795"/>
            <a:ext cx="262798" cy="262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46877D-6A92-4946-BC9C-22574B6BA47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23541" y="2923257"/>
            <a:ext cx="262798" cy="262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810EDE-4F60-6E44-A657-93C1002113B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416305" y="1436301"/>
            <a:ext cx="262798" cy="262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28D7A4-9D27-B84D-A4C0-918A2D4649A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161592" y="2504770"/>
            <a:ext cx="262798" cy="2620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8B7408-FF15-E048-9B0B-7785267AF24C}"/>
              </a:ext>
            </a:extLst>
          </p:cNvPr>
          <p:cNvSpPr txBox="1"/>
          <p:nvPr/>
        </p:nvSpPr>
        <p:spPr>
          <a:xfrm>
            <a:off x="6225975" y="2492961"/>
            <a:ext cx="1246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Chelsea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B001B-C6E2-E44C-A486-E5AB7D97A9F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156146" y="1316525"/>
            <a:ext cx="262798" cy="262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FF167D-1AF4-7B4A-A15D-09F75EDD105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032499" y="4020391"/>
            <a:ext cx="262798" cy="262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17AD67-36A5-FC42-9152-AE546872878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108546" y="1912566"/>
            <a:ext cx="262798" cy="262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247C5D-6E0C-FE4D-9FA6-AD1D830E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210162" y="3605560"/>
            <a:ext cx="262798" cy="26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65A0C0-7650-C34D-8419-C030DBDB52C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764407" y="3010332"/>
            <a:ext cx="262798" cy="262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3C0FDE-1865-5B41-9F9B-37405DA0779C}"/>
              </a:ext>
            </a:extLst>
          </p:cNvPr>
          <p:cNvSpPr txBox="1"/>
          <p:nvPr/>
        </p:nvSpPr>
        <p:spPr>
          <a:xfrm>
            <a:off x="6609863" y="1443142"/>
            <a:ext cx="14545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Caulfield North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D23109-8676-8944-ADC7-415686A49450}"/>
              </a:ext>
            </a:extLst>
          </p:cNvPr>
          <p:cNvSpPr txBox="1"/>
          <p:nvPr/>
        </p:nvSpPr>
        <p:spPr>
          <a:xfrm>
            <a:off x="7306969" y="1921986"/>
            <a:ext cx="15241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Noble Park North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915EA0-75A3-D34C-ACA2-950736A615E3}"/>
              </a:ext>
            </a:extLst>
          </p:cNvPr>
          <p:cNvSpPr txBox="1"/>
          <p:nvPr/>
        </p:nvSpPr>
        <p:spPr>
          <a:xfrm>
            <a:off x="7863436" y="2657475"/>
            <a:ext cx="1246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Pakenham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F49594-37B1-474F-833F-2AA7DA157294}"/>
              </a:ext>
            </a:extLst>
          </p:cNvPr>
          <p:cNvSpPr txBox="1"/>
          <p:nvPr/>
        </p:nvSpPr>
        <p:spPr>
          <a:xfrm>
            <a:off x="6954939" y="3017515"/>
            <a:ext cx="1246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Frankston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F73F54-E871-F540-861D-A16B875D092F}"/>
              </a:ext>
            </a:extLst>
          </p:cNvPr>
          <p:cNvSpPr txBox="1"/>
          <p:nvPr/>
        </p:nvSpPr>
        <p:spPr>
          <a:xfrm>
            <a:off x="5584179" y="3185297"/>
            <a:ext cx="1333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chemeClr val="bg1"/>
                </a:solidFill>
              </a:rPr>
              <a:t>Mornington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B4B511-34C3-BC44-AD3F-6094F05DBEC2}"/>
              </a:ext>
            </a:extLst>
          </p:cNvPr>
          <p:cNvSpPr txBox="1"/>
          <p:nvPr/>
        </p:nvSpPr>
        <p:spPr>
          <a:xfrm>
            <a:off x="6200048" y="4046111"/>
            <a:ext cx="1246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Rosebud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A88E69-7129-FE46-9E4C-C0C60CCACCA1}"/>
              </a:ext>
            </a:extLst>
          </p:cNvPr>
          <p:cNvSpPr txBox="1"/>
          <p:nvPr/>
        </p:nvSpPr>
        <p:spPr>
          <a:xfrm>
            <a:off x="7380982" y="3598319"/>
            <a:ext cx="1246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Hastings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06C471-476F-9242-BB66-940B4814ED06}"/>
              </a:ext>
            </a:extLst>
          </p:cNvPr>
          <p:cNvSpPr txBox="1"/>
          <p:nvPr/>
        </p:nvSpPr>
        <p:spPr>
          <a:xfrm>
            <a:off x="5318640" y="1453448"/>
            <a:ext cx="1246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</a:rPr>
              <a:t>Sth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Melb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5" name="Picture 2" descr="32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78" y="426852"/>
            <a:ext cx="5359003" cy="45100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nside 1.jpeg">
            <a:extLst>
              <a:ext uri="{FF2B5EF4-FFF2-40B4-BE49-F238E27FC236}">
                <a16:creationId xmlns:a16="http://schemas.microsoft.com/office/drawing/2014/main" id="{0FFAAA1F-2324-5A4A-BDA5-6E0C67776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14" y="110043"/>
            <a:ext cx="4251722" cy="287059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inside 2.jpeg">
            <a:extLst>
              <a:ext uri="{FF2B5EF4-FFF2-40B4-BE49-F238E27FC236}">
                <a16:creationId xmlns:a16="http://schemas.microsoft.com/office/drawing/2014/main" id="{4CE227E3-4AB9-4049-9484-E9153D7C5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78" y="2359741"/>
            <a:ext cx="4685110" cy="26527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8628DFB-6242-A64E-8B3B-CBF374A0C551}"/>
              </a:ext>
            </a:extLst>
          </p:cNvPr>
          <p:cNvSpPr txBox="1">
            <a:spLocks/>
          </p:cNvSpPr>
          <p:nvPr/>
        </p:nvSpPr>
        <p:spPr>
          <a:xfrm>
            <a:off x="368618" y="804187"/>
            <a:ext cx="3036806" cy="3489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Oakwood School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was established to provide learning opportunities for students aged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10 to 18 who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have disengaged from school.</a:t>
            </a:r>
          </a:p>
          <a:p>
            <a:pPr>
              <a:defRPr/>
            </a:pPr>
            <a:endParaRPr lang="en-US" sz="3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C01237A-B03F-8C43-A9DC-4C0F50FFADE0}"/>
              </a:ext>
            </a:extLst>
          </p:cNvPr>
          <p:cNvSpPr/>
          <p:nvPr/>
        </p:nvSpPr>
        <p:spPr>
          <a:xfrm>
            <a:off x="6592931" y="2611059"/>
            <a:ext cx="1563582" cy="1839509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328682-E61E-204C-ACF7-1EBF8B39FC78}"/>
              </a:ext>
            </a:extLst>
          </p:cNvPr>
          <p:cNvSpPr/>
          <p:nvPr/>
        </p:nvSpPr>
        <p:spPr>
          <a:xfrm>
            <a:off x="2670768" y="2611059"/>
            <a:ext cx="1563582" cy="1839509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5AD0E35-C56B-C542-A52A-126023BF9D7B}"/>
              </a:ext>
            </a:extLst>
          </p:cNvPr>
          <p:cNvSpPr/>
          <p:nvPr/>
        </p:nvSpPr>
        <p:spPr>
          <a:xfrm>
            <a:off x="4629632" y="2611059"/>
            <a:ext cx="1563582" cy="1839509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DDD2EF-BD8C-A44B-9F78-CDEBB179E634}"/>
              </a:ext>
            </a:extLst>
          </p:cNvPr>
          <p:cNvSpPr/>
          <p:nvPr/>
        </p:nvSpPr>
        <p:spPr>
          <a:xfrm>
            <a:off x="715762" y="2611059"/>
            <a:ext cx="1563582" cy="1839509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E341F1-119D-2048-AB39-ADAFE318B5F2}"/>
              </a:ext>
            </a:extLst>
          </p:cNvPr>
          <p:cNvSpPr/>
          <p:nvPr/>
        </p:nvSpPr>
        <p:spPr>
          <a:xfrm>
            <a:off x="6691028" y="2685537"/>
            <a:ext cx="1376986" cy="1195680"/>
          </a:xfrm>
          <a:prstGeom prst="rect">
            <a:avLst/>
          </a:prstGeom>
          <a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EEB0D7C-8BE7-9843-91D5-C2D44D25A731}"/>
              </a:ext>
            </a:extLst>
          </p:cNvPr>
          <p:cNvSpPr/>
          <p:nvPr/>
        </p:nvSpPr>
        <p:spPr>
          <a:xfrm>
            <a:off x="788271" y="2678927"/>
            <a:ext cx="1407224" cy="1195680"/>
          </a:xfrm>
          <a:prstGeom prst="rect">
            <a:avLst/>
          </a:prstGeom>
          <a:blipFill dpi="0" rotWithShape="1">
            <a:blip r:embed="rId3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3F5C3C-EA39-8448-BEE5-A97B2CED9795}"/>
              </a:ext>
            </a:extLst>
          </p:cNvPr>
          <p:cNvSpPr/>
          <p:nvPr/>
        </p:nvSpPr>
        <p:spPr>
          <a:xfrm>
            <a:off x="2748947" y="2678927"/>
            <a:ext cx="1407224" cy="1195680"/>
          </a:xfrm>
          <a:prstGeom prst="rect">
            <a:avLst/>
          </a:prstGeom>
          <a:blipFill dpi="0" rotWithShape="1">
            <a:blip r:embed="rId4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A3A870D-F89A-604E-B198-B563F14E51E2}"/>
              </a:ext>
            </a:extLst>
          </p:cNvPr>
          <p:cNvSpPr/>
          <p:nvPr/>
        </p:nvSpPr>
        <p:spPr>
          <a:xfrm>
            <a:off x="4705882" y="2685068"/>
            <a:ext cx="1407224" cy="1195680"/>
          </a:xfrm>
          <a:prstGeom prst="rect">
            <a:avLst/>
          </a:prstGeom>
          <a:blipFill dpi="0" rotWithShape="1">
            <a:blip r:embed="rId5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CC49A5-22F3-C14C-9FB8-4811D722034E}"/>
              </a:ext>
            </a:extLst>
          </p:cNvPr>
          <p:cNvSpPr/>
          <p:nvPr/>
        </p:nvSpPr>
        <p:spPr>
          <a:xfrm>
            <a:off x="6582611" y="411510"/>
            <a:ext cx="1563582" cy="1839509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E361BF-8812-8E4E-8DCF-5ED33BF361F9}"/>
              </a:ext>
            </a:extLst>
          </p:cNvPr>
          <p:cNvSpPr/>
          <p:nvPr/>
        </p:nvSpPr>
        <p:spPr>
          <a:xfrm>
            <a:off x="4629632" y="405594"/>
            <a:ext cx="1563582" cy="1839509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D5BBC9-47F5-284E-B72F-6C31E7BF47D0}"/>
              </a:ext>
            </a:extLst>
          </p:cNvPr>
          <p:cNvSpPr/>
          <p:nvPr/>
        </p:nvSpPr>
        <p:spPr>
          <a:xfrm>
            <a:off x="2673355" y="405594"/>
            <a:ext cx="1563582" cy="1839509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ED68FA-C7BB-184E-934C-82C1626ADBC1}"/>
              </a:ext>
            </a:extLst>
          </p:cNvPr>
          <p:cNvSpPr/>
          <p:nvPr/>
        </p:nvSpPr>
        <p:spPr>
          <a:xfrm>
            <a:off x="715762" y="411510"/>
            <a:ext cx="1563582" cy="1839509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F948F2-2529-A64A-B91D-C4B2BA090952}"/>
              </a:ext>
            </a:extLst>
          </p:cNvPr>
          <p:cNvSpPr/>
          <p:nvPr/>
        </p:nvSpPr>
        <p:spPr>
          <a:xfrm>
            <a:off x="793941" y="483518"/>
            <a:ext cx="1407224" cy="1195680"/>
          </a:xfrm>
          <a:prstGeom prst="rect">
            <a:avLst/>
          </a:prstGeom>
          <a:blipFill>
            <a:blip r:embed="rId6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3D9EC7-A22B-1C4A-9530-80FEECADCBF5}"/>
              </a:ext>
            </a:extLst>
          </p:cNvPr>
          <p:cNvSpPr txBox="1"/>
          <p:nvPr/>
        </p:nvSpPr>
        <p:spPr>
          <a:xfrm>
            <a:off x="611560" y="955952"/>
            <a:ext cx="1701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1291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43E369-CD0A-9A42-9C50-0A7E0A1E94B9}"/>
              </a:ext>
            </a:extLst>
          </p:cNvPr>
          <p:cNvGrpSpPr/>
          <p:nvPr/>
        </p:nvGrpSpPr>
        <p:grpSpPr>
          <a:xfrm>
            <a:off x="6671110" y="4072688"/>
            <a:ext cx="1407224" cy="312701"/>
            <a:chOff x="81347" y="1865620"/>
            <a:chExt cx="1407224" cy="3127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B238C10-AEC6-1341-89B3-0569946111FF}"/>
                </a:ext>
              </a:extLst>
            </p:cNvPr>
            <p:cNvSpPr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0A8962-6A80-524F-A51A-7579C4627395}"/>
                </a:ext>
              </a:extLst>
            </p:cNvPr>
            <p:cNvSpPr txBox="1"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CURRENT ENROLMENT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D1DEC14-5F1A-B343-8BFF-6B5BC3D61733}"/>
              </a:ext>
            </a:extLst>
          </p:cNvPr>
          <p:cNvSpPr txBox="1"/>
          <p:nvPr/>
        </p:nvSpPr>
        <p:spPr>
          <a:xfrm>
            <a:off x="6642302" y="3075806"/>
            <a:ext cx="150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465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97A4CF-E594-834B-A06C-90073242DBAE}"/>
              </a:ext>
            </a:extLst>
          </p:cNvPr>
          <p:cNvGrpSpPr/>
          <p:nvPr/>
        </p:nvGrpSpPr>
        <p:grpSpPr>
          <a:xfrm>
            <a:off x="793941" y="1873139"/>
            <a:ext cx="1407224" cy="312701"/>
            <a:chOff x="81347" y="1865620"/>
            <a:chExt cx="1407224" cy="3127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3BC9A6-103F-0146-9C73-77E9F214321F}"/>
                </a:ext>
              </a:extLst>
            </p:cNvPr>
            <p:cNvSpPr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022920-92F5-3047-92D5-F0EE098F2463}"/>
                </a:ext>
              </a:extLst>
            </p:cNvPr>
            <p:cNvSpPr txBox="1"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/>
                <a:t>STUDENTS SINCE 2011</a:t>
              </a:r>
              <a:endParaRPr lang="en-US" sz="11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FB5C4D-071A-C24B-BD10-5C7FB7AD02F8}"/>
              </a:ext>
            </a:extLst>
          </p:cNvPr>
          <p:cNvGrpSpPr/>
          <p:nvPr/>
        </p:nvGrpSpPr>
        <p:grpSpPr>
          <a:xfrm>
            <a:off x="6660790" y="1851670"/>
            <a:ext cx="1407224" cy="312701"/>
            <a:chOff x="81347" y="1865620"/>
            <a:chExt cx="1407224" cy="3127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0F5A33-CB31-7C42-92D3-4E13C47CA455}"/>
                </a:ext>
              </a:extLst>
            </p:cNvPr>
            <p:cNvSpPr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DF2E24-5996-C242-BB22-DF496D9034CE}"/>
                </a:ext>
              </a:extLst>
            </p:cNvPr>
            <p:cNvSpPr txBox="1"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MEDIAN DISENGAGEMENT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91B8703-84E6-2342-B111-C6A647B420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45" y="405594"/>
            <a:ext cx="1455950" cy="14923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AA49C77-DE5F-EB47-B8E9-923263A4FA5A}"/>
              </a:ext>
            </a:extLst>
          </p:cNvPr>
          <p:cNvSpPr txBox="1"/>
          <p:nvPr/>
        </p:nvSpPr>
        <p:spPr>
          <a:xfrm>
            <a:off x="6612064" y="843558"/>
            <a:ext cx="1504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7</a:t>
            </a:r>
          </a:p>
          <a:p>
            <a:pPr algn="ctr"/>
            <a:r>
              <a:rPr lang="en-US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MONTHS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5A9F68-1A68-3445-B983-25F32A75C636}"/>
              </a:ext>
            </a:extLst>
          </p:cNvPr>
          <p:cNvSpPr/>
          <p:nvPr/>
        </p:nvSpPr>
        <p:spPr>
          <a:xfrm>
            <a:off x="2751534" y="507465"/>
            <a:ext cx="1407224" cy="1195680"/>
          </a:xfrm>
          <a:prstGeom prst="rect">
            <a:avLst/>
          </a:prstGeom>
          <a:blipFill>
            <a:blip r:embed="rId8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A9F1E9-329A-B34B-B1F2-41B2D22A6B93}"/>
              </a:ext>
            </a:extLst>
          </p:cNvPr>
          <p:cNvSpPr/>
          <p:nvPr/>
        </p:nvSpPr>
        <p:spPr>
          <a:xfrm>
            <a:off x="4707811" y="433359"/>
            <a:ext cx="1407224" cy="1295998"/>
          </a:xfrm>
          <a:prstGeom prst="rect">
            <a:avLst/>
          </a:prstGeom>
          <a:blipFill dpi="0" rotWithShape="1">
            <a:blip r:embed="rId9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4E5C10-FC6F-0F4B-86F3-D46F3A5FBC69}"/>
              </a:ext>
            </a:extLst>
          </p:cNvPr>
          <p:cNvGrpSpPr/>
          <p:nvPr/>
        </p:nvGrpSpPr>
        <p:grpSpPr>
          <a:xfrm>
            <a:off x="2751534" y="1845754"/>
            <a:ext cx="1407224" cy="312701"/>
            <a:chOff x="81347" y="1865620"/>
            <a:chExt cx="1407224" cy="3127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3FE5343-8B23-BA4A-992C-7FF245364ACE}"/>
                </a:ext>
              </a:extLst>
            </p:cNvPr>
            <p:cNvSpPr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E8F266-FEDE-484D-8DC5-F92118630D9A}"/>
                </a:ext>
              </a:extLst>
            </p:cNvPr>
            <p:cNvSpPr txBox="1"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/>
                <a:t>FEMALE</a:t>
              </a:r>
              <a:endParaRPr lang="en-US" sz="1100" kern="12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DDAEBF8-E4D3-AF4C-84DB-6162B8C6C710}"/>
              </a:ext>
            </a:extLst>
          </p:cNvPr>
          <p:cNvSpPr txBox="1"/>
          <p:nvPr/>
        </p:nvSpPr>
        <p:spPr>
          <a:xfrm>
            <a:off x="2702808" y="915566"/>
            <a:ext cx="150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47%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234F8D-D86B-2844-8D27-9BDECA15DD0B}"/>
              </a:ext>
            </a:extLst>
          </p:cNvPr>
          <p:cNvGrpSpPr/>
          <p:nvPr/>
        </p:nvGrpSpPr>
        <p:grpSpPr>
          <a:xfrm>
            <a:off x="4707811" y="1845754"/>
            <a:ext cx="1407224" cy="312701"/>
            <a:chOff x="81347" y="1865620"/>
            <a:chExt cx="1407224" cy="31270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694A81A-645F-9C4F-B45C-57E3E87E1AA7}"/>
                </a:ext>
              </a:extLst>
            </p:cNvPr>
            <p:cNvSpPr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AE84A6B-DF7B-7C42-8E02-F618BEE2179A}"/>
                </a:ext>
              </a:extLst>
            </p:cNvPr>
            <p:cNvSpPr txBox="1"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/>
                <a:t>ENROL 14/15 YO</a:t>
              </a:r>
              <a:endParaRPr lang="en-US" sz="1100" kern="1200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87DC544-D34A-DC4A-9CC2-A958BE90D93E}"/>
              </a:ext>
            </a:extLst>
          </p:cNvPr>
          <p:cNvSpPr txBox="1"/>
          <p:nvPr/>
        </p:nvSpPr>
        <p:spPr>
          <a:xfrm>
            <a:off x="4659085" y="948665"/>
            <a:ext cx="150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60%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872126-F561-5340-A884-4D240185C88F}"/>
              </a:ext>
            </a:extLst>
          </p:cNvPr>
          <p:cNvGrpSpPr/>
          <p:nvPr/>
        </p:nvGrpSpPr>
        <p:grpSpPr>
          <a:xfrm>
            <a:off x="793941" y="4072688"/>
            <a:ext cx="1407224" cy="312701"/>
            <a:chOff x="81347" y="1865620"/>
            <a:chExt cx="1407224" cy="31270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D1B9227-25F4-9C49-A358-5936DBBBB03C}"/>
                </a:ext>
              </a:extLst>
            </p:cNvPr>
            <p:cNvSpPr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1D1F718-F6AB-2D43-8B12-C17193CF2BD6}"/>
                </a:ext>
              </a:extLst>
            </p:cNvPr>
            <p:cNvSpPr txBox="1"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ATSI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E5DB292-F743-F943-B119-7B64AB808C2C}"/>
              </a:ext>
            </a:extLst>
          </p:cNvPr>
          <p:cNvSpPr txBox="1"/>
          <p:nvPr/>
        </p:nvSpPr>
        <p:spPr>
          <a:xfrm>
            <a:off x="765133" y="3075806"/>
            <a:ext cx="150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10%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20A965E-9948-B147-90EF-DBED21A2797E}"/>
              </a:ext>
            </a:extLst>
          </p:cNvPr>
          <p:cNvGrpSpPr/>
          <p:nvPr/>
        </p:nvGrpSpPr>
        <p:grpSpPr>
          <a:xfrm>
            <a:off x="2748947" y="4072688"/>
            <a:ext cx="1407224" cy="312701"/>
            <a:chOff x="81347" y="1865620"/>
            <a:chExt cx="1407224" cy="31270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9DDD3B-926E-8D47-8904-D0A000AF0DFD}"/>
                </a:ext>
              </a:extLst>
            </p:cNvPr>
            <p:cNvSpPr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FB8620-61C4-3746-A65D-E3F3921D1D00}"/>
                </a:ext>
              </a:extLst>
            </p:cNvPr>
            <p:cNvSpPr txBox="1"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DISABILITY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C090CDE-ACAC-064B-8E1A-BDDE4172B48C}"/>
              </a:ext>
            </a:extLst>
          </p:cNvPr>
          <p:cNvSpPr txBox="1"/>
          <p:nvPr/>
        </p:nvSpPr>
        <p:spPr>
          <a:xfrm>
            <a:off x="2720139" y="3075806"/>
            <a:ext cx="150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11%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4E801A2-4FBE-3046-8128-0E679193EACE}"/>
              </a:ext>
            </a:extLst>
          </p:cNvPr>
          <p:cNvGrpSpPr/>
          <p:nvPr/>
        </p:nvGrpSpPr>
        <p:grpSpPr>
          <a:xfrm>
            <a:off x="4625774" y="4072688"/>
            <a:ext cx="1567440" cy="312701"/>
            <a:chOff x="-690" y="1865620"/>
            <a:chExt cx="1567440" cy="31270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679CA58-9078-EF4B-A75B-9C3EA7970394}"/>
                </a:ext>
              </a:extLst>
            </p:cNvPr>
            <p:cNvSpPr/>
            <p:nvPr/>
          </p:nvSpPr>
          <p:spPr>
            <a:xfrm>
              <a:off x="81347" y="1865620"/>
              <a:ext cx="1407224" cy="3127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465266-094A-1842-9D0B-AE2656349B6F}"/>
                </a:ext>
              </a:extLst>
            </p:cNvPr>
            <p:cNvSpPr txBox="1"/>
            <p:nvPr/>
          </p:nvSpPr>
          <p:spPr>
            <a:xfrm>
              <a:off x="-690" y="1865620"/>
              <a:ext cx="1567440" cy="31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OUT OF HOME CARE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E145962-B2CA-8B4D-B865-209585856D80}"/>
              </a:ext>
            </a:extLst>
          </p:cNvPr>
          <p:cNvSpPr txBox="1"/>
          <p:nvPr/>
        </p:nvSpPr>
        <p:spPr>
          <a:xfrm>
            <a:off x="4679003" y="3075806"/>
            <a:ext cx="150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15%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C3B1B89-C7AE-BD45-AD56-A809D70697DD}"/>
              </a:ext>
            </a:extLst>
          </p:cNvPr>
          <p:cNvSpPr txBox="1"/>
          <p:nvPr/>
        </p:nvSpPr>
        <p:spPr>
          <a:xfrm>
            <a:off x="834459" y="4443958"/>
            <a:ext cx="736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ZapfDingbatsITC" pitchFamily="2" charset="0"/>
              <a:buChar char="➔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and social difficulties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CF8095-B203-094C-AE17-0C49C2F36B93}"/>
              </a:ext>
            </a:extLst>
          </p:cNvPr>
          <p:cNvSpPr txBox="1"/>
          <p:nvPr/>
        </p:nvSpPr>
        <p:spPr>
          <a:xfrm>
            <a:off x="2555776" y="2204610"/>
            <a:ext cx="47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experiencing trauma</a:t>
            </a:r>
          </a:p>
        </p:txBody>
      </p:sp>
    </p:spTree>
    <p:extLst>
      <p:ext uri="{BB962C8B-B14F-4D97-AF65-F5344CB8AC3E}">
        <p14:creationId xmlns:p14="http://schemas.microsoft.com/office/powerpoint/2010/main" val="9152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5" grpId="0"/>
      <p:bldP spid="20" grpId="0"/>
      <p:bldP spid="38" grpId="0"/>
      <p:bldP spid="45" grpId="0"/>
      <p:bldP spid="50" grpId="0"/>
      <p:bldP spid="56" grpId="0"/>
      <p:bldP spid="62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2EC92-BE12-E349-8A6D-127CBD7DFFA7}"/>
              </a:ext>
            </a:extLst>
          </p:cNvPr>
          <p:cNvSpPr/>
          <p:nvPr/>
        </p:nvSpPr>
        <p:spPr>
          <a:xfrm>
            <a:off x="1475657" y="1347614"/>
            <a:ext cx="597666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400" dirty="0">
                <a:solidFill>
                  <a:srgbClr val="29292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 deeply reflective, constantly evolving dynamic school with focused vision, exemplary practice and respectful, trusting relationships at its core.</a:t>
            </a:r>
          </a:p>
          <a:p>
            <a:pPr>
              <a:spcAft>
                <a:spcPts val="1200"/>
              </a:spcAft>
            </a:pPr>
            <a:r>
              <a:rPr lang="en-AU" sz="2400" dirty="0">
                <a:solidFill>
                  <a:srgbClr val="29292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 school where the espoused values and school policies are alive and in use at all levels and ongoing professional learning is central.</a:t>
            </a:r>
          </a:p>
          <a:p>
            <a:pPr>
              <a:spcAft>
                <a:spcPts val="1200"/>
              </a:spcAft>
            </a:pPr>
            <a:r>
              <a:rPr lang="en-AU" sz="2400" dirty="0">
                <a:solidFill>
                  <a:srgbClr val="29292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It is both peaceful and supportive, but also alive, fun and interesting</a:t>
            </a:r>
            <a:r>
              <a:rPr lang="en-US" sz="2400" dirty="0">
                <a:solidFill>
                  <a:srgbClr val="29292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AU" sz="6000" dirty="0">
              <a:solidFill>
                <a:srgbClr val="29292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8B13D-7B32-644B-AAB9-16C81584565F}"/>
              </a:ext>
            </a:extLst>
          </p:cNvPr>
          <p:cNvSpPr txBox="1"/>
          <p:nvPr/>
        </p:nvSpPr>
        <p:spPr>
          <a:xfrm>
            <a:off x="863588" y="1150872"/>
            <a:ext cx="396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‟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B4194-670F-D449-B1DA-F8F13A283B4B}"/>
              </a:ext>
            </a:extLst>
          </p:cNvPr>
          <p:cNvSpPr txBox="1"/>
          <p:nvPr/>
        </p:nvSpPr>
        <p:spPr>
          <a:xfrm>
            <a:off x="7332934" y="3686716"/>
            <a:ext cx="410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F705B-196E-5642-AB88-7548C9A4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</p:spPr>
        <p:txBody>
          <a:bodyPr>
            <a:noAutofit/>
          </a:bodyPr>
          <a:lstStyle/>
          <a:p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Oakwood School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800" dirty="0">
                <a:latin typeface="Arial" panose="020B0604020202020204" pitchFamily="34" charset="0"/>
                <a:cs typeface="Arial" panose="020B0604020202020204" pitchFamily="34" charset="0"/>
              </a:rPr>
              <a:t>(according to “</a:t>
            </a:r>
            <a:r>
              <a:rPr lang="en-SG" sz="1800" dirty="0" err="1">
                <a:latin typeface="Arial" panose="020B0604020202020204" pitchFamily="34" charset="0"/>
                <a:cs typeface="Arial" panose="020B0604020202020204" pitchFamily="34" charset="0"/>
              </a:rPr>
              <a:t>Lirata</a:t>
            </a:r>
            <a:r>
              <a:rPr lang="en-SG" sz="1800" dirty="0">
                <a:latin typeface="Arial" panose="020B0604020202020204" pitchFamily="34" charset="0"/>
                <a:cs typeface="Arial" panose="020B0604020202020204" pitchFamily="34" charset="0"/>
              </a:rPr>
              <a:t> Consulting”)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4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3CF705B-196E-5642-AB88-7548C9A4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10519"/>
            <a:ext cx="7053542" cy="1050398"/>
          </a:xfrm>
        </p:spPr>
        <p:txBody>
          <a:bodyPr>
            <a:no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Making SPACE for learning - ACF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987574"/>
            <a:ext cx="3930948" cy="3923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236047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The capacity of traumatised children and young people to learn is significantly compromised.</a:t>
            </a:r>
          </a:p>
          <a:p>
            <a:endParaRPr lang="en-AU" sz="2400" dirty="0"/>
          </a:p>
          <a:p>
            <a:r>
              <a:rPr lang="en-AU" sz="2400" dirty="0"/>
              <a:t>Research into the neurobiology of</a:t>
            </a:r>
          </a:p>
          <a:p>
            <a:r>
              <a:rPr lang="en-AU" sz="2400" dirty="0"/>
              <a:t>trauma suggests that under states of chronic physiological stress, the most complex and last-to-develop functions of the brain are switched off.</a:t>
            </a:r>
          </a:p>
        </p:txBody>
      </p:sp>
    </p:spTree>
    <p:extLst>
      <p:ext uri="{BB962C8B-B14F-4D97-AF65-F5344CB8AC3E}">
        <p14:creationId xmlns:p14="http://schemas.microsoft.com/office/powerpoint/2010/main" val="400077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2EC92-BE12-E349-8A6D-127CBD7DFFA7}"/>
              </a:ext>
            </a:extLst>
          </p:cNvPr>
          <p:cNvSpPr/>
          <p:nvPr/>
        </p:nvSpPr>
        <p:spPr>
          <a:xfrm>
            <a:off x="971600" y="1203598"/>
            <a:ext cx="75608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improve the teacher’s skills and knowledge, the students’ level of engagement and participation in learning, and the rigor of the content being taught.</a:t>
            </a:r>
            <a:endParaRPr lang="en-AU" sz="2400" dirty="0">
              <a:solidFill>
                <a:srgbClr val="29292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29292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Text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29292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Text</a:t>
            </a:r>
            <a:endParaRPr lang="en-AU" sz="6000" dirty="0">
              <a:solidFill>
                <a:srgbClr val="29292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F705B-196E-5642-AB88-7548C9A4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</p:spPr>
        <p:txBody>
          <a:bodyPr>
            <a:noAutofit/>
          </a:bodyPr>
          <a:lstStyle/>
          <a:p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Instructional Core- Elmore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03598"/>
            <a:ext cx="71723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2EC92-BE12-E349-8A6D-127CBD7DFFA7}"/>
              </a:ext>
            </a:extLst>
          </p:cNvPr>
          <p:cNvSpPr/>
          <p:nvPr/>
        </p:nvSpPr>
        <p:spPr>
          <a:xfrm>
            <a:off x="971600" y="1275606"/>
            <a:ext cx="756083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Authentic student voice provides opportunities for students to collaborate and make decisions with adults around what and how they learn and how their learning is assessed. </a:t>
            </a:r>
            <a:endParaRPr lang="en-AU" sz="1800" dirty="0">
              <a:solidFill>
                <a:srgbClr val="29292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Student agency refers to the level of autonomy and power that a student experiences in the learning environment. Agency gives students the power to direct and take responsibility for their learning, creating independent and self-regulating learners.</a:t>
            </a:r>
            <a:endParaRPr lang="en-AU" sz="1800" dirty="0">
              <a:solidFill>
                <a:srgbClr val="29292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Student voice and agency are intrinsically linked.</a:t>
            </a:r>
            <a:endParaRPr lang="en-AU" sz="1800" dirty="0">
              <a:solidFill>
                <a:srgbClr val="29292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F705B-196E-5642-AB88-7548C9A4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</p:spPr>
        <p:txBody>
          <a:bodyPr>
            <a:noAutofit/>
          </a:bodyPr>
          <a:lstStyle/>
          <a:p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Student Voice and Agency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29" y="3891258"/>
            <a:ext cx="4442467" cy="11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5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73E3A8557CA4898D6D14966E64465" ma:contentTypeVersion="8" ma:contentTypeDescription="Create a new document." ma:contentTypeScope="" ma:versionID="18cba41aa4ff3397a532bf00f770b3aa">
  <xsd:schema xmlns:xsd="http://www.w3.org/2001/XMLSchema" xmlns:xs="http://www.w3.org/2001/XMLSchema" xmlns:p="http://schemas.microsoft.com/office/2006/metadata/properties" xmlns:ns2="02a94b93-fdd4-4fd7-a646-61683cd250f3" targetNamespace="http://schemas.microsoft.com/office/2006/metadata/properties" ma:root="true" ma:fieldsID="1e530f6bcd220754ed566abfc1102aec" ns2:_="">
    <xsd:import namespace="02a94b93-fdd4-4fd7-a646-61683cd250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94b93-fdd4-4fd7-a646-61683cd25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1ACBCB-B6E3-4CD7-BE6A-1F8CEAE4017C}"/>
</file>

<file path=customXml/itemProps2.xml><?xml version="1.0" encoding="utf-8"?>
<ds:datastoreItem xmlns:ds="http://schemas.openxmlformats.org/officeDocument/2006/customXml" ds:itemID="{B52B9492-3399-4E0F-8C84-CE543EBCF530}"/>
</file>

<file path=customXml/itemProps3.xml><?xml version="1.0" encoding="utf-8"?>
<ds:datastoreItem xmlns:ds="http://schemas.openxmlformats.org/officeDocument/2006/customXml" ds:itemID="{DDA09145-60E9-429C-BF35-4D425C723B9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4424</TotalTime>
  <Words>515</Words>
  <Application>Microsoft Macintosh PowerPoint</Application>
  <PresentationFormat>On-screen Show (16:9)</PresentationFormat>
  <Paragraphs>129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Futura Medium</vt:lpstr>
      <vt:lpstr>Times New Roman</vt:lpstr>
      <vt:lpstr>Wingdings 3</vt:lpstr>
      <vt:lpstr>ZapfDingbatsITC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Oakwood School  (according to “Lirata Consulting”)</vt:lpstr>
      <vt:lpstr>Making SPACE for learning - ACF</vt:lpstr>
      <vt:lpstr>Instructional Core- Elmore</vt:lpstr>
      <vt:lpstr>Student Voice and Agency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disengaged, vulnerable students with learning</dc:title>
  <dc:creator>David Roycroft</dc:creator>
  <cp:lastModifiedBy>Microsoft Office User</cp:lastModifiedBy>
  <cp:revision>271</cp:revision>
  <cp:lastPrinted>2018-10-15T03:25:46Z</cp:lastPrinted>
  <dcterms:created xsi:type="dcterms:W3CDTF">2018-02-24T11:48:21Z</dcterms:created>
  <dcterms:modified xsi:type="dcterms:W3CDTF">2019-08-20T06:21:11Z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0x01010020873E3A8557CA4898D6D14966E64465</vt:lpwstr>
  </property>
</Properties>
</file>